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3.xml" ContentType="application/vnd.openxmlformats-officedocument.themeOverr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5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8"/>
  </p:notesMasterIdLst>
  <p:sldIdLst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D66"/>
    <a:srgbClr val="03B1F0"/>
    <a:srgbClr val="002060"/>
    <a:srgbClr val="CAC2AF"/>
    <a:srgbClr val="CFC7B3"/>
    <a:srgbClr val="969082"/>
    <a:srgbClr val="D7E2DC"/>
    <a:srgbClr val="002E62"/>
    <a:srgbClr val="347E84"/>
    <a:srgbClr val="724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3405" autoAdjust="0"/>
  </p:normalViewPr>
  <p:slideViewPr>
    <p:cSldViewPr snapToGrid="0">
      <p:cViewPr>
        <p:scale>
          <a:sx n="33" d="100"/>
          <a:sy n="33" d="100"/>
        </p:scale>
        <p:origin x="210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57-45F9-8959-3CCEA5209CD8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57-45F9-8959-3CCEA5209CD8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57-45F9-8959-3CCEA5209CD8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57-45F9-8959-3CCEA5209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45-4F21-9E15-540B08993986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45-4F21-9E15-540B08993986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345-4F21-9E15-540B08993986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45-4F21-9E15-540B08993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8D-4DB5-BEB6-44D4D688E61F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8D-4DB5-BEB6-44D4D688E61F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98D-4DB5-BEB6-44D4D688E61F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8D-4DB5-BEB6-44D4D688E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67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4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4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65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6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8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1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77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3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6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jpeg"/><Relationship Id="rId4" Type="http://schemas.openxmlformats.org/officeDocument/2006/relationships/image" Target="../media/image2.pn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10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3.png"/><Relationship Id="rId1" Type="http://schemas.openxmlformats.org/officeDocument/2006/relationships/themeOverride" Target="../theme/themeOverride23.xml"/><Relationship Id="rId6" Type="http://schemas.openxmlformats.org/officeDocument/2006/relationships/chart" Target="../charts/chart4.xml"/><Relationship Id="rId11" Type="http://schemas.openxmlformats.org/officeDocument/2006/relationships/image" Target="../media/image48.svg"/><Relationship Id="rId5" Type="http://schemas.openxmlformats.org/officeDocument/2006/relationships/chart" Target="../charts/chart3.xml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2.png"/><Relationship Id="rId9" Type="http://schemas.openxmlformats.org/officeDocument/2006/relationships/image" Target="../media/image45.jpe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2.pn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6.png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chart" Target="../charts/chart6.xml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6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8.png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57.pn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9.png"/><Relationship Id="rId11" Type="http://schemas.openxmlformats.org/officeDocument/2006/relationships/image" Target="../media/image61.png"/><Relationship Id="rId5" Type="http://schemas.microsoft.com/office/2007/relationships/hdphoto" Target="../media/hdphoto1.wdp"/><Relationship Id="rId10" Type="http://schemas.openxmlformats.org/officeDocument/2006/relationships/image" Target="../media/image59.png"/><Relationship Id="rId4" Type="http://schemas.openxmlformats.org/officeDocument/2006/relationships/image" Target="../media/image1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6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68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7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2.png"/><Relationship Id="rId9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3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934133"/>
            <a:ext cx="7017656" cy="1475013"/>
          </a:xfrm>
          <a:noFill/>
          <a:effectLst/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PENGENALAN OBJEK UNTUK PEMBELAJARAN ANAK - ANAK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269" y="1768589"/>
            <a:ext cx="6981588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Gabriel Advent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batan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| 205314096</a:t>
            </a: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DFE2800C-05E7-5235-07B4-962DC355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68" y="2154124"/>
            <a:ext cx="4762500" cy="4762500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50583" y="6217570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1519EF09-B103-42E4-A0C8-3C7725248DFA}"/>
              </a:ext>
            </a:extLst>
          </p:cNvPr>
          <p:cNvGrpSpPr/>
          <p:nvPr/>
        </p:nvGrpSpPr>
        <p:grpSpPr>
          <a:xfrm>
            <a:off x="-2997114" y="2465599"/>
            <a:ext cx="2162809" cy="2108287"/>
            <a:chOff x="853810" y="2374135"/>
            <a:chExt cx="2765234" cy="2710150"/>
          </a:xfrm>
        </p:grpSpPr>
        <p:sp>
          <p:nvSpPr>
            <p:cNvPr id="21" name="Arc 1">
              <a:extLst>
                <a:ext uri="{FF2B5EF4-FFF2-40B4-BE49-F238E27FC236}">
                  <a16:creationId xmlns:a16="http://schemas.microsoft.com/office/drawing/2014/main" id="{F9E4ACD1-87C4-F366-FD50-18B19796866D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6">
              <a:extLst>
                <a:ext uri="{FF2B5EF4-FFF2-40B4-BE49-F238E27FC236}">
                  <a16:creationId xmlns:a16="http://schemas.microsoft.com/office/drawing/2014/main" id="{38FB4291-A506-90F1-FAA1-6C9C32A08B32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16" descr="Brainstorm with solid fill">
              <a:extLst>
                <a:ext uri="{FF2B5EF4-FFF2-40B4-BE49-F238E27FC236}">
                  <a16:creationId xmlns:a16="http://schemas.microsoft.com/office/drawing/2014/main" id="{046AC549-6A25-F823-E434-0AA2B1AE0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sp>
        <p:nvSpPr>
          <p:cNvPr id="20" name="Rectangle: Rounded Corners 25">
            <a:extLst>
              <a:ext uri="{FF2B5EF4-FFF2-40B4-BE49-F238E27FC236}">
                <a16:creationId xmlns:a16="http://schemas.microsoft.com/office/drawing/2014/main" id="{DDFD8E1B-2814-4A6A-1BAE-846035E7274F}"/>
              </a:ext>
            </a:extLst>
          </p:cNvPr>
          <p:cNvSpPr/>
          <p:nvPr/>
        </p:nvSpPr>
        <p:spPr>
          <a:xfrm>
            <a:off x="-2856617" y="4729823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PENDAHULUAN</a:t>
            </a:r>
          </a:p>
        </p:txBody>
      </p:sp>
      <p:grpSp>
        <p:nvGrpSpPr>
          <p:cNvPr id="25" name="Grup 24">
            <a:extLst>
              <a:ext uri="{FF2B5EF4-FFF2-40B4-BE49-F238E27FC236}">
                <a16:creationId xmlns:a16="http://schemas.microsoft.com/office/drawing/2014/main" id="{58F64CA0-8CE1-B846-86BB-FF046329CF7B}"/>
              </a:ext>
            </a:extLst>
          </p:cNvPr>
          <p:cNvGrpSpPr/>
          <p:nvPr/>
        </p:nvGrpSpPr>
        <p:grpSpPr>
          <a:xfrm>
            <a:off x="2799362" y="-2713190"/>
            <a:ext cx="2162809" cy="2108287"/>
            <a:chOff x="3508876" y="1691089"/>
            <a:chExt cx="2765234" cy="2710150"/>
          </a:xfrm>
        </p:grpSpPr>
        <p:sp>
          <p:nvSpPr>
            <p:cNvPr id="27" name="Arc 3">
              <a:extLst>
                <a:ext uri="{FF2B5EF4-FFF2-40B4-BE49-F238E27FC236}">
                  <a16:creationId xmlns:a16="http://schemas.microsoft.com/office/drawing/2014/main" id="{8BBB185C-D956-F20B-0CC0-1A0A1CF5DB70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Connector 5">
              <a:extLst>
                <a:ext uri="{FF2B5EF4-FFF2-40B4-BE49-F238E27FC236}">
                  <a16:creationId xmlns:a16="http://schemas.microsoft.com/office/drawing/2014/main" id="{B0E032A9-BB36-FF57-B087-CCD02CFDEE17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14" descr="Buku di rak dengan isian solid">
              <a:extLst>
                <a:ext uri="{FF2B5EF4-FFF2-40B4-BE49-F238E27FC236}">
                  <a16:creationId xmlns:a16="http://schemas.microsoft.com/office/drawing/2014/main" id="{012B8178-B2D8-C07E-CA99-D3251FB0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B40AB403-E2D6-CE52-A760-1304B3652220}"/>
              </a:ext>
            </a:extLst>
          </p:cNvPr>
          <p:cNvSpPr/>
          <p:nvPr/>
        </p:nvSpPr>
        <p:spPr>
          <a:xfrm>
            <a:off x="2915957" y="-3140765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1BABDF90-4CEF-A46B-1971-24C858EF3972}"/>
              </a:ext>
            </a:extLst>
          </p:cNvPr>
          <p:cNvGrpSpPr/>
          <p:nvPr/>
        </p:nvGrpSpPr>
        <p:grpSpPr>
          <a:xfrm>
            <a:off x="4908469" y="7409415"/>
            <a:ext cx="2162809" cy="2108287"/>
            <a:chOff x="6208010" y="2396167"/>
            <a:chExt cx="2765234" cy="2710150"/>
          </a:xfrm>
        </p:grpSpPr>
        <p:sp>
          <p:nvSpPr>
            <p:cNvPr id="33" name="Arc 4">
              <a:extLst>
                <a:ext uri="{FF2B5EF4-FFF2-40B4-BE49-F238E27FC236}">
                  <a16:creationId xmlns:a16="http://schemas.microsoft.com/office/drawing/2014/main" id="{E6BA00AD-E8C2-1710-0AD3-1FDFCC13F490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2">
              <a:extLst>
                <a:ext uri="{FF2B5EF4-FFF2-40B4-BE49-F238E27FC236}">
                  <a16:creationId xmlns:a16="http://schemas.microsoft.com/office/drawing/2014/main" id="{BC56D87F-64EB-F7C5-2FC1-C084609B66B7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Graphic 20" descr="Orang kreatif dengan isian solid">
              <a:extLst>
                <a:ext uri="{FF2B5EF4-FFF2-40B4-BE49-F238E27FC236}">
                  <a16:creationId xmlns:a16="http://schemas.microsoft.com/office/drawing/2014/main" id="{B52C5259-97FA-6B71-1096-2F7EDE440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DCDFDB68-467B-D777-7651-E1D8E6231336}"/>
              </a:ext>
            </a:extLst>
          </p:cNvPr>
          <p:cNvSpPr/>
          <p:nvPr/>
        </p:nvSpPr>
        <p:spPr>
          <a:xfrm>
            <a:off x="5067450" y="9657910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37" name="Grup 36">
            <a:extLst>
              <a:ext uri="{FF2B5EF4-FFF2-40B4-BE49-F238E27FC236}">
                <a16:creationId xmlns:a16="http://schemas.microsoft.com/office/drawing/2014/main" id="{99B1FE1A-F650-95A2-0C04-0F902F816760}"/>
              </a:ext>
            </a:extLst>
          </p:cNvPr>
          <p:cNvGrpSpPr/>
          <p:nvPr/>
        </p:nvGrpSpPr>
        <p:grpSpPr>
          <a:xfrm>
            <a:off x="7329409" y="-2612137"/>
            <a:ext cx="2162809" cy="2108287"/>
            <a:chOff x="8882751" y="1669053"/>
            <a:chExt cx="2765234" cy="2710150"/>
          </a:xfrm>
        </p:grpSpPr>
        <p:sp>
          <p:nvSpPr>
            <p:cNvPr id="39" name="Arc 7">
              <a:extLst>
                <a:ext uri="{FF2B5EF4-FFF2-40B4-BE49-F238E27FC236}">
                  <a16:creationId xmlns:a16="http://schemas.microsoft.com/office/drawing/2014/main" id="{F9D15593-D6C6-3C4A-B77E-29AF161395DD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12">
              <a:extLst>
                <a:ext uri="{FF2B5EF4-FFF2-40B4-BE49-F238E27FC236}">
                  <a16:creationId xmlns:a16="http://schemas.microsoft.com/office/drawing/2014/main" id="{039E39DC-01E4-07AC-B7D9-CEB6F19F9C0B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Graphic 22" descr="Research with solid fill">
              <a:extLst>
                <a:ext uri="{FF2B5EF4-FFF2-40B4-BE49-F238E27FC236}">
                  <a16:creationId xmlns:a16="http://schemas.microsoft.com/office/drawing/2014/main" id="{78544D73-F15C-3CE9-4B88-A692FAF6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22FB20E6-1C9F-5D3B-3A05-8D9C8B755921}"/>
              </a:ext>
            </a:extLst>
          </p:cNvPr>
          <p:cNvSpPr/>
          <p:nvPr/>
        </p:nvSpPr>
        <p:spPr>
          <a:xfrm>
            <a:off x="7374452" y="-299924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7524AA30-2858-2F73-C5D4-333F8CEBA125}"/>
              </a:ext>
            </a:extLst>
          </p:cNvPr>
          <p:cNvGrpSpPr/>
          <p:nvPr/>
        </p:nvGrpSpPr>
        <p:grpSpPr>
          <a:xfrm>
            <a:off x="12617824" y="2651684"/>
            <a:ext cx="2162809" cy="2108287"/>
            <a:chOff x="6208010" y="2396167"/>
            <a:chExt cx="2765234" cy="2710150"/>
          </a:xfrm>
        </p:grpSpPr>
        <p:sp>
          <p:nvSpPr>
            <p:cNvPr id="46" name="Arc 4">
              <a:extLst>
                <a:ext uri="{FF2B5EF4-FFF2-40B4-BE49-F238E27FC236}">
                  <a16:creationId xmlns:a16="http://schemas.microsoft.com/office/drawing/2014/main" id="{BA66D983-E731-25E4-AB4C-D06A2EC29F11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2">
              <a:extLst>
                <a:ext uri="{FF2B5EF4-FFF2-40B4-BE49-F238E27FC236}">
                  <a16:creationId xmlns:a16="http://schemas.microsoft.com/office/drawing/2014/main" id="{60D8E021-1018-5868-458A-3B9FEA3213A2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20" descr="Daftar dengan isian solid">
              <a:extLst>
                <a:ext uri="{FF2B5EF4-FFF2-40B4-BE49-F238E27FC236}">
                  <a16:creationId xmlns:a16="http://schemas.microsoft.com/office/drawing/2014/main" id="{606F376C-A969-9F0C-32BE-65316624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45" name="Rectangle: Rounded Corners 28">
            <a:extLst>
              <a:ext uri="{FF2B5EF4-FFF2-40B4-BE49-F238E27FC236}">
                <a16:creationId xmlns:a16="http://schemas.microsoft.com/office/drawing/2014/main" id="{784C23D3-50C7-A246-287D-C5A5CD58D887}"/>
              </a:ext>
            </a:extLst>
          </p:cNvPr>
          <p:cNvSpPr/>
          <p:nvPr/>
        </p:nvSpPr>
        <p:spPr>
          <a:xfrm>
            <a:off x="12772135" y="4985075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Image preprocessing</a:t>
            </a: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20790B15-D45C-9A10-212A-18199851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129805"/>
            <a:ext cx="4593018" cy="4593018"/>
          </a:xfrm>
          <a:prstGeom prst="rect">
            <a:avLst/>
          </a:prstGeom>
        </p:spPr>
      </p:pic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23150" y="2458563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 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umumnya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menyimpan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banyak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38741" y="1966545"/>
            <a:ext cx="6797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kemiripan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suatu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472277" y="3296618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kualitas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buruk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mendapatkan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FA3D872B-3EDB-806A-E570-8420655C9017}"/>
              </a:ext>
            </a:extLst>
          </p:cNvPr>
          <p:cNvSpPr txBox="1"/>
          <p:nvPr/>
        </p:nvSpPr>
        <p:spPr>
          <a:xfrm>
            <a:off x="4472277" y="4145907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peningkatan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pemahaman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Kotak Teks 19">
            <a:extLst>
              <a:ext uri="{FF2B5EF4-FFF2-40B4-BE49-F238E27FC236}">
                <a16:creationId xmlns:a16="http://schemas.microsoft.com/office/drawing/2014/main" id="{D179E01B-9C5A-E6A9-F67A-8CEBD63847D3}"/>
              </a:ext>
            </a:extLst>
          </p:cNvPr>
          <p:cNvSpPr txBox="1"/>
          <p:nvPr/>
        </p:nvSpPr>
        <p:spPr>
          <a:xfrm>
            <a:off x="4341542" y="7275263"/>
            <a:ext cx="6091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gambaran atau kemiripan atau suatu imitasi dari suatu objek</a:t>
            </a:r>
            <a:endParaRPr lang="en-ID" dirty="0"/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9A48BDDD-07AB-B783-8203-D14A63821FDF}"/>
              </a:ext>
            </a:extLst>
          </p:cNvPr>
          <p:cNvGrpSpPr/>
          <p:nvPr/>
        </p:nvGrpSpPr>
        <p:grpSpPr>
          <a:xfrm>
            <a:off x="701892" y="761755"/>
            <a:ext cx="2390801" cy="5861593"/>
            <a:chOff x="701892" y="761755"/>
            <a:chExt cx="2390801" cy="5861593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A236758A-D07A-8EA1-CA02-C55A32A3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13" name="Gambar 12">
              <a:extLst>
                <a:ext uri="{FF2B5EF4-FFF2-40B4-BE49-F238E27FC236}">
                  <a16:creationId xmlns:a16="http://schemas.microsoft.com/office/drawing/2014/main" id="{64533B8D-BDDE-904D-F002-31D62497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14" name="Panah: Bawah 13">
              <a:extLst>
                <a:ext uri="{FF2B5EF4-FFF2-40B4-BE49-F238E27FC236}">
                  <a16:creationId xmlns:a16="http://schemas.microsoft.com/office/drawing/2014/main" id="{45E6D151-B351-5630-1E00-66CBFD83DC85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64D3FE1-D830-CDAD-E967-47A57E1FB4C8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351A94E8-1B27-2CBE-933F-1A80EC46BB3E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F5FD90FE-57B5-3C3C-D420-46B69B018458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09C51AE0-CA49-718D-0AFB-529BC79623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044"/>
          <a:stretch/>
        </p:blipFill>
        <p:spPr>
          <a:xfrm>
            <a:off x="736734" y="-1941147"/>
            <a:ext cx="2880656" cy="1623637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05CEFAD7-48C3-E820-D588-22F1A66825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764258" y="7613761"/>
            <a:ext cx="2889227" cy="15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12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Agumentasi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96922" y="2899801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memanipulasi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96922" y="2130691"/>
            <a:ext cx="6797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memperluas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menambah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546049" y="3737856"/>
            <a:ext cx="748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mengurangi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overfitting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9A48BDDD-07AB-B783-8203-D14A63821FDF}"/>
              </a:ext>
            </a:extLst>
          </p:cNvPr>
          <p:cNvGrpSpPr/>
          <p:nvPr/>
        </p:nvGrpSpPr>
        <p:grpSpPr>
          <a:xfrm>
            <a:off x="-3371958" y="996407"/>
            <a:ext cx="2390801" cy="5861593"/>
            <a:chOff x="701892" y="761755"/>
            <a:chExt cx="2390801" cy="5861593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A236758A-D07A-8EA1-CA02-C55A32A3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13" name="Gambar 12">
              <a:extLst>
                <a:ext uri="{FF2B5EF4-FFF2-40B4-BE49-F238E27FC236}">
                  <a16:creationId xmlns:a16="http://schemas.microsoft.com/office/drawing/2014/main" id="{64533B8D-BDDE-904D-F002-31D62497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14" name="Panah: Bawah 13">
              <a:extLst>
                <a:ext uri="{FF2B5EF4-FFF2-40B4-BE49-F238E27FC236}">
                  <a16:creationId xmlns:a16="http://schemas.microsoft.com/office/drawing/2014/main" id="{45E6D151-B351-5630-1E00-66CBFD83DC85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64D3FE1-D830-CDAD-E967-47A57E1FB4C8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351A94E8-1B27-2CBE-933F-1A80EC46BB3E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F5FD90FE-57B5-3C3C-D420-46B69B018458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Gambar 2">
            <a:extLst>
              <a:ext uri="{FF2B5EF4-FFF2-40B4-BE49-F238E27FC236}">
                <a16:creationId xmlns:a16="http://schemas.microsoft.com/office/drawing/2014/main" id="{C88FD84F-F06E-A22D-79A8-A4496C5706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44"/>
          <a:stretch/>
        </p:blipFill>
        <p:spPr>
          <a:xfrm>
            <a:off x="736734" y="1805363"/>
            <a:ext cx="2880656" cy="16236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05A1601-377A-4B03-D25E-E4E8C12E4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736734" y="3482239"/>
            <a:ext cx="2889227" cy="1594470"/>
          </a:xfrm>
          <a:prstGeom prst="rect">
            <a:avLst/>
          </a:prstGeom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6D0BE740-F59A-AA7B-881D-B3524510E9AB}"/>
              </a:ext>
            </a:extLst>
          </p:cNvPr>
          <p:cNvSpPr txBox="1"/>
          <p:nvPr/>
        </p:nvSpPr>
        <p:spPr>
          <a:xfrm>
            <a:off x="4964517" y="4152889"/>
            <a:ext cx="3758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Overfitting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adalah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kondisi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di mana model machine learning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belajar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terlalu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baik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dari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data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latih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sehingga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performanya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buruk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ketika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diaplikasikan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pada data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baru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atau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data uji</a:t>
            </a:r>
          </a:p>
        </p:txBody>
      </p:sp>
      <p:pic>
        <p:nvPicPr>
          <p:cNvPr id="18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B43C4E0A-90FA-6B93-3EFE-911DF9C35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6" y="-3025831"/>
            <a:ext cx="4131095" cy="2637948"/>
          </a:xfrm>
          <a:prstGeom prst="rect">
            <a:avLst/>
          </a:prstGeom>
        </p:spPr>
      </p:pic>
      <p:pic>
        <p:nvPicPr>
          <p:cNvPr id="19" name="Picture 199090492">
            <a:extLst>
              <a:ext uri="{FF2B5EF4-FFF2-40B4-BE49-F238E27FC236}">
                <a16:creationId xmlns:a16="http://schemas.microsoft.com/office/drawing/2014/main" id="{16D2508F-3BE9-9026-2B13-C03E37094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046" y="7204081"/>
            <a:ext cx="3551526" cy="1390456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9CAF162B-69E0-466E-73AE-4782B505D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0468" y="4870220"/>
            <a:ext cx="5675746" cy="19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You look only once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626159" y="1831241"/>
            <a:ext cx="7482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proses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network (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berbeda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CNN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YOLO)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626159" y="1369576"/>
            <a:ext cx="7402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dikenalkan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pertama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kali 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2015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667615" y="2967335"/>
            <a:ext cx="74829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grid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bertanggung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jawab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memprediksi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terdapat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titik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pusat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menghasilkan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confidence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9A11F1DC-9B3B-5939-8A5B-F951375C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6" y="1163424"/>
            <a:ext cx="4131095" cy="263794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15CBBCE2-7836-2485-1E3D-F2FEA7CF734D}"/>
              </a:ext>
            </a:extLst>
          </p:cNvPr>
          <p:cNvSpPr txBox="1"/>
          <p:nvPr/>
        </p:nvSpPr>
        <p:spPr>
          <a:xfrm>
            <a:off x="6278454" y="746967"/>
            <a:ext cx="418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Arsitektur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One-Stage Detector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0" name="Picture 199090492">
            <a:extLst>
              <a:ext uri="{FF2B5EF4-FFF2-40B4-BE49-F238E27FC236}">
                <a16:creationId xmlns:a16="http://schemas.microsoft.com/office/drawing/2014/main" id="{638B0AEA-6E60-791B-D641-5279ADF3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046" y="4582243"/>
            <a:ext cx="3551526" cy="1390456"/>
          </a:xfrm>
          <a:prstGeom prst="rect">
            <a:avLst/>
          </a:prstGeom>
        </p:spPr>
      </p:pic>
      <p:pic>
        <p:nvPicPr>
          <p:cNvPr id="32" name="Gambar 31">
            <a:extLst>
              <a:ext uri="{FF2B5EF4-FFF2-40B4-BE49-F238E27FC236}">
                <a16:creationId xmlns:a16="http://schemas.microsoft.com/office/drawing/2014/main" id="{DB6E8594-B853-8E3F-8730-BCB5FF78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837" y="4536995"/>
            <a:ext cx="5675746" cy="198778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AFC53043-1E1E-4197-762B-CFF3ABD64D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1044"/>
          <a:stretch/>
        </p:blipFill>
        <p:spPr>
          <a:xfrm>
            <a:off x="-3496342" y="2701353"/>
            <a:ext cx="2880656" cy="1623637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024BB64A-6E60-FD6F-31C9-68D55C229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-3496342" y="4378229"/>
            <a:ext cx="2889227" cy="1594470"/>
          </a:xfrm>
          <a:prstGeom prst="rect">
            <a:avLst/>
          </a:prstGeom>
        </p:spPr>
      </p:pic>
      <p:pic>
        <p:nvPicPr>
          <p:cNvPr id="35" name="Picture 152842410">
            <a:extLst>
              <a:ext uri="{FF2B5EF4-FFF2-40B4-BE49-F238E27FC236}">
                <a16:creationId xmlns:a16="http://schemas.microsoft.com/office/drawing/2014/main" id="{2686351C-583C-DA92-A219-CB09629E1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25788"/>
            <a:ext cx="5439281" cy="24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5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Yolo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versi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626159" y="1831241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Backbone (CSPDarknet53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mengurangi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626159" y="1369576"/>
            <a:ext cx="7402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YOLOv8: backbone, neck, head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5558467" y="3918764"/>
            <a:ext cx="6470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Mengklasifikasi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mendeteksi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disusun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neck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9A11F1DC-9B3B-5939-8A5B-F951375C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324" y="1142940"/>
            <a:ext cx="4131095" cy="263794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15CBBCE2-7836-2485-1E3D-F2FEA7CF734D}"/>
              </a:ext>
            </a:extLst>
          </p:cNvPr>
          <p:cNvSpPr txBox="1"/>
          <p:nvPr/>
        </p:nvSpPr>
        <p:spPr>
          <a:xfrm>
            <a:off x="6278454" y="746967"/>
            <a:ext cx="418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Ultralytics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0" name="Picture 199090492">
            <a:extLst>
              <a:ext uri="{FF2B5EF4-FFF2-40B4-BE49-F238E27FC236}">
                <a16:creationId xmlns:a16="http://schemas.microsoft.com/office/drawing/2014/main" id="{638B0AEA-6E60-791B-D641-5279ADF3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1930" y="4835657"/>
            <a:ext cx="3551526" cy="1390456"/>
          </a:xfrm>
          <a:prstGeom prst="rect">
            <a:avLst/>
          </a:prstGeom>
        </p:spPr>
      </p:pic>
      <p:pic>
        <p:nvPicPr>
          <p:cNvPr id="32" name="Gambar 31">
            <a:extLst>
              <a:ext uri="{FF2B5EF4-FFF2-40B4-BE49-F238E27FC236}">
                <a16:creationId xmlns:a16="http://schemas.microsoft.com/office/drawing/2014/main" id="{DB6E8594-B853-8E3F-8730-BCB5FF78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404" y="4536995"/>
            <a:ext cx="5675746" cy="1987780"/>
          </a:xfrm>
          <a:prstGeom prst="rect">
            <a:avLst/>
          </a:prstGeom>
        </p:spPr>
      </p:pic>
      <p:pic>
        <p:nvPicPr>
          <p:cNvPr id="3" name="Picture 152842410">
            <a:extLst>
              <a:ext uri="{FF2B5EF4-FFF2-40B4-BE49-F238E27FC236}">
                <a16:creationId xmlns:a16="http://schemas.microsoft.com/office/drawing/2014/main" id="{60385059-1FED-B8AE-EE06-01C2B66FF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642" y="3972577"/>
            <a:ext cx="5439281" cy="2478912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640E7318-78F8-C355-A11E-B67A6E06D9F8}"/>
              </a:ext>
            </a:extLst>
          </p:cNvPr>
          <p:cNvSpPr txBox="1"/>
          <p:nvPr/>
        </p:nvSpPr>
        <p:spPr>
          <a:xfrm>
            <a:off x="701892" y="3443832"/>
            <a:ext cx="3681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Ilustrasi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Arsitektur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YOLOv8</a:t>
            </a:r>
            <a:endParaRPr lang="en-ID" sz="2400" dirty="0">
              <a:solidFill>
                <a:schemeClr val="tx1">
                  <a:lumMod val="6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720FA2AE-6127-9546-BFEC-D8EFE23769C4}"/>
              </a:ext>
            </a:extLst>
          </p:cNvPr>
          <p:cNvSpPr txBox="1"/>
          <p:nvPr/>
        </p:nvSpPr>
        <p:spPr>
          <a:xfrm>
            <a:off x="4626159" y="2578208"/>
            <a:ext cx="7482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Neck: Menyusun Kembali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pooling layer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pengurangan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7F4E17D1-7C55-C50D-9A19-889C5BAE7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3451" y="7101757"/>
            <a:ext cx="7901588" cy="379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80387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>
                    <a:lumMod val="95000"/>
                    <a:lumOff val="5000"/>
                  </a:schemeClr>
                </a:solidFill>
              </a:rPr>
              <a:t>roboflow</a:t>
            </a:r>
            <a:endParaRPr lang="en-US" sz="4800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152842410">
            <a:extLst>
              <a:ext uri="{FF2B5EF4-FFF2-40B4-BE49-F238E27FC236}">
                <a16:creationId xmlns:a16="http://schemas.microsoft.com/office/drawing/2014/main" id="{60385059-1FED-B8AE-EE06-01C2B66FF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7338343"/>
            <a:ext cx="5439281" cy="2478912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F2B6B5A-3881-38A4-0F23-986441CCB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206" y="1519722"/>
            <a:ext cx="7901588" cy="3795157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9AEFAFFD-08FC-92F0-BDEA-81E394230600}"/>
              </a:ext>
            </a:extLst>
          </p:cNvPr>
          <p:cNvSpPr txBox="1"/>
          <p:nvPr/>
        </p:nvSpPr>
        <p:spPr>
          <a:xfrm>
            <a:off x="2394590" y="5372413"/>
            <a:ext cx="7402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platform yang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mengorganisir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anotasi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menerapkan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506C08D-BB1B-92AB-CBC5-96D8B8488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9036" y="1972215"/>
            <a:ext cx="3884758" cy="2913569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36070215-52EC-A4B2-9CB4-0294F9C52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6850" y="2470339"/>
            <a:ext cx="3786516" cy="2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1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721489" y="0"/>
            <a:ext cx="647051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489" y="972050"/>
            <a:ext cx="6470511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Mean average precision</a:t>
            </a: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5903169" y="1697865"/>
            <a:ext cx="6107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identifikasi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7F4E17D1-7C55-C50D-9A19-889C5BAE7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451" y="7101757"/>
            <a:ext cx="7901588" cy="379515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6A81139D-298C-2FD2-0A41-C2D8CE62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61" y="1836192"/>
            <a:ext cx="3884758" cy="29135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6DFDAB-7D9F-237B-857C-5A3E2F694C96}"/>
              </a:ext>
            </a:extLst>
          </p:cNvPr>
          <p:cNvSpPr txBox="1">
            <a:spLocks/>
          </p:cNvSpPr>
          <p:nvPr/>
        </p:nvSpPr>
        <p:spPr>
          <a:xfrm>
            <a:off x="76200" y="950482"/>
            <a:ext cx="5497286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Confusion matrix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047E1DD1-1238-79AD-8CC4-E36BD5A29EC6}"/>
              </a:ext>
            </a:extLst>
          </p:cNvPr>
          <p:cNvSpPr txBox="1"/>
          <p:nvPr/>
        </p:nvSpPr>
        <p:spPr>
          <a:xfrm>
            <a:off x="158116" y="4913246"/>
            <a:ext cx="5563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Confusion matrix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pemodelan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E926B6FB-8913-5324-7784-6872316BF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528862"/>
            <a:ext cx="3786516" cy="2902074"/>
          </a:xfrm>
          <a:prstGeom prst="rect">
            <a:avLst/>
          </a:prstGeom>
        </p:spPr>
      </p:pic>
      <p:sp>
        <p:nvSpPr>
          <p:cNvPr id="19" name="Kotak Teks 18">
            <a:extLst>
              <a:ext uri="{FF2B5EF4-FFF2-40B4-BE49-F238E27FC236}">
                <a16:creationId xmlns:a16="http://schemas.microsoft.com/office/drawing/2014/main" id="{0FE75458-2921-79D3-2077-2B8C2A89262F}"/>
              </a:ext>
            </a:extLst>
          </p:cNvPr>
          <p:cNvSpPr txBox="1"/>
          <p:nvPr/>
        </p:nvSpPr>
        <p:spPr>
          <a:xfrm>
            <a:off x="6096000" y="5513410"/>
            <a:ext cx="5516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 precision dan recall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dihitung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tiap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dirata-ratakan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endParaRPr lang="en-ID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158E6E24-DB51-E981-FD11-44535C566C55}"/>
              </a:ext>
            </a:extLst>
          </p:cNvPr>
          <p:cNvSpPr txBox="1"/>
          <p:nvPr/>
        </p:nvSpPr>
        <p:spPr>
          <a:xfrm>
            <a:off x="9931095" y="3867247"/>
            <a:ext cx="1986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kinerja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id="{B8893B4D-BA9E-8CEE-58B7-36C69E539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35863" y="2113363"/>
            <a:ext cx="5684977" cy="2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60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1513" y="1501723"/>
            <a:ext cx="406865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Skala </a:t>
            </a:r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likert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930385" y="2227971"/>
            <a:ext cx="6071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skala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pengukuran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F2AFD387-A064-90C8-6700-FE6CEA26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51863" y="2246739"/>
            <a:ext cx="3884758" cy="291356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0287E59-72B8-84FD-3CE8-9B2F5C420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5130" y="2287196"/>
            <a:ext cx="3786516" cy="2902074"/>
          </a:xfrm>
          <a:prstGeom prst="rect">
            <a:avLst/>
          </a:prstGeom>
        </p:spPr>
      </p:pic>
      <p:sp>
        <p:nvSpPr>
          <p:cNvPr id="17" name="Persegi Panjang 16">
            <a:extLst>
              <a:ext uri="{FF2B5EF4-FFF2-40B4-BE49-F238E27FC236}">
                <a16:creationId xmlns:a16="http://schemas.microsoft.com/office/drawing/2014/main" id="{FC46250A-5B9E-A3AB-D840-7E85AC3E9690}"/>
              </a:ext>
            </a:extLst>
          </p:cNvPr>
          <p:cNvSpPr/>
          <p:nvPr/>
        </p:nvSpPr>
        <p:spPr>
          <a:xfrm>
            <a:off x="5721489" y="-7264789"/>
            <a:ext cx="647051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4C3FAA4B-D822-D6A9-F5D6-7BA509091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11" y="2012101"/>
            <a:ext cx="5448897" cy="2716117"/>
          </a:xfrm>
          <a:prstGeom prst="rect">
            <a:avLst/>
          </a:prstGeom>
        </p:spPr>
      </p:pic>
      <p:sp>
        <p:nvSpPr>
          <p:cNvPr id="22" name="Kotak Teks 21">
            <a:extLst>
              <a:ext uri="{FF2B5EF4-FFF2-40B4-BE49-F238E27FC236}">
                <a16:creationId xmlns:a16="http://schemas.microsoft.com/office/drawing/2014/main" id="{31FF1F1A-E2DD-B9E5-97DF-D603FE71CA9B}"/>
              </a:ext>
            </a:extLst>
          </p:cNvPr>
          <p:cNvSpPr txBox="1"/>
          <p:nvPr/>
        </p:nvSpPr>
        <p:spPr>
          <a:xfrm>
            <a:off x="5930385" y="2766701"/>
            <a:ext cx="6071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Tujuan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persetujuan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3418C4D8-835F-2B5B-B630-FAA96883C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908" y="7296176"/>
            <a:ext cx="3529223" cy="2127094"/>
          </a:xfrm>
          <a:prstGeom prst="rect">
            <a:avLst/>
          </a:prstGeom>
        </p:spPr>
      </p:pic>
      <p:pic>
        <p:nvPicPr>
          <p:cNvPr id="24" name="Gambar 23">
            <a:extLst>
              <a:ext uri="{FF2B5EF4-FFF2-40B4-BE49-F238E27FC236}">
                <a16:creationId xmlns:a16="http://schemas.microsoft.com/office/drawing/2014/main" id="{C904F4A1-2B26-9F39-17BF-842F6D1C83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9477" y="7275731"/>
            <a:ext cx="3159560" cy="2093403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B3CF44D2-0B58-8B79-6A3A-E190058F9B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5895" y="8407895"/>
            <a:ext cx="4146105" cy="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2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389047" y="2341696"/>
            <a:ext cx="3473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kepada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94C6FD-9383-4965-B8DF-371FCC6EBB71}"/>
              </a:ext>
            </a:extLst>
          </p:cNvPr>
          <p:cNvSpPr txBox="1">
            <a:spLocks/>
          </p:cNvSpPr>
          <p:nvPr/>
        </p:nvSpPr>
        <p:spPr>
          <a:xfrm>
            <a:off x="76200" y="1515367"/>
            <a:ext cx="3473148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validitas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E9CC31-E2FF-E6E4-31C8-599A1092E127}"/>
              </a:ext>
            </a:extLst>
          </p:cNvPr>
          <p:cNvSpPr txBox="1">
            <a:spLocks/>
          </p:cNvSpPr>
          <p:nvPr/>
        </p:nvSpPr>
        <p:spPr>
          <a:xfrm>
            <a:off x="4225865" y="1524514"/>
            <a:ext cx="3740269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reliabilitas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E3501E-C3CB-F8A8-9F87-66840837EB7C}"/>
              </a:ext>
            </a:extLst>
          </p:cNvPr>
          <p:cNvSpPr txBox="1">
            <a:spLocks/>
          </p:cNvSpPr>
          <p:nvPr/>
        </p:nvSpPr>
        <p:spPr>
          <a:xfrm>
            <a:off x="8208932" y="1524514"/>
            <a:ext cx="3740269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usability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069A16C6-5F7D-A4E1-0B88-3690E123E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62538" y="3791303"/>
            <a:ext cx="5448897" cy="2716117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BCD590E6-2FC7-FF7F-8B22-CEB03A270374}"/>
              </a:ext>
            </a:extLst>
          </p:cNvPr>
          <p:cNvSpPr txBox="1"/>
          <p:nvPr/>
        </p:nvSpPr>
        <p:spPr>
          <a:xfrm>
            <a:off x="4340164" y="2341695"/>
            <a:ext cx="3740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konsisten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ABF7E539-AFD4-6E9E-559F-FCBCDA4C5CAC}"/>
              </a:ext>
            </a:extLst>
          </p:cNvPr>
          <p:cNvSpPr txBox="1"/>
          <p:nvPr/>
        </p:nvSpPr>
        <p:spPr>
          <a:xfrm>
            <a:off x="8329802" y="2341694"/>
            <a:ext cx="3740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sejauh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mana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dipahami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dipelajari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2138C121-E6D8-3264-6248-9D868F3E6EEC}"/>
              </a:ext>
            </a:extLst>
          </p:cNvPr>
          <p:cNvSpPr txBox="1"/>
          <p:nvPr/>
        </p:nvSpPr>
        <p:spPr>
          <a:xfrm>
            <a:off x="389047" y="2732915"/>
            <a:ext cx="3473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valid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rHitung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rTabel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E809A361-19BE-AD12-4598-A42E66F7B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46" y="4037643"/>
            <a:ext cx="3529223" cy="2127094"/>
          </a:xfrm>
          <a:prstGeom prst="rect">
            <a:avLst/>
          </a:prstGeom>
        </p:spPr>
      </p:pic>
      <p:sp>
        <p:nvSpPr>
          <p:cNvPr id="22" name="Kotak Teks 21">
            <a:extLst>
              <a:ext uri="{FF2B5EF4-FFF2-40B4-BE49-F238E27FC236}">
                <a16:creationId xmlns:a16="http://schemas.microsoft.com/office/drawing/2014/main" id="{06C1BA53-F1AA-6667-F7AB-4C9192FAADA4}"/>
              </a:ext>
            </a:extLst>
          </p:cNvPr>
          <p:cNvSpPr txBox="1"/>
          <p:nvPr/>
        </p:nvSpPr>
        <p:spPr>
          <a:xfrm>
            <a:off x="4333179" y="3042780"/>
            <a:ext cx="3740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validitas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C5679A97-2E9D-0AA7-45AA-902D9C82289A}"/>
              </a:ext>
            </a:extLst>
          </p:cNvPr>
          <p:cNvSpPr txBox="1"/>
          <p:nvPr/>
        </p:nvSpPr>
        <p:spPr>
          <a:xfrm>
            <a:off x="4725118" y="1276164"/>
            <a:ext cx="2741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Cronbach’s Alpha 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63436771-634A-DA20-AEB8-8B20A18B3217}"/>
              </a:ext>
            </a:extLst>
          </p:cNvPr>
          <p:cNvSpPr txBox="1"/>
          <p:nvPr/>
        </p:nvSpPr>
        <p:spPr>
          <a:xfrm>
            <a:off x="14095" y="1261737"/>
            <a:ext cx="3783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Corellate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Bivariate Pearson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6EC307ED-61B1-232B-E64B-3B1E225344FE}"/>
              </a:ext>
            </a:extLst>
          </p:cNvPr>
          <p:cNvSpPr txBox="1"/>
          <p:nvPr/>
        </p:nvSpPr>
        <p:spPr>
          <a:xfrm>
            <a:off x="9175987" y="1198726"/>
            <a:ext cx="1780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Kegunaan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8" name="Gambar 27">
            <a:extLst>
              <a:ext uri="{FF2B5EF4-FFF2-40B4-BE49-F238E27FC236}">
                <a16:creationId xmlns:a16="http://schemas.microsoft.com/office/drawing/2014/main" id="{EC3E5680-38E2-9701-69D2-69DA91469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1615" y="4017198"/>
            <a:ext cx="3159560" cy="2093403"/>
          </a:xfrm>
          <a:prstGeom prst="rect">
            <a:avLst/>
          </a:prstGeom>
        </p:spPr>
      </p:pic>
      <p:sp>
        <p:nvSpPr>
          <p:cNvPr id="29" name="Kotak Teks 28">
            <a:extLst>
              <a:ext uri="{FF2B5EF4-FFF2-40B4-BE49-F238E27FC236}">
                <a16:creationId xmlns:a16="http://schemas.microsoft.com/office/drawing/2014/main" id="{3C3BE5F1-FD2A-62EB-9E6E-2289485EB095}"/>
              </a:ext>
            </a:extLst>
          </p:cNvPr>
          <p:cNvSpPr txBox="1"/>
          <p:nvPr/>
        </p:nvSpPr>
        <p:spPr>
          <a:xfrm>
            <a:off x="8308513" y="3645436"/>
            <a:ext cx="36942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Understandability: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Dipahami</a:t>
            </a:r>
            <a:endParaRPr lang="en-US" sz="2000" dirty="0"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Learnability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Dipelajari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Operability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Dioperasikan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Attractiveness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Menarik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Gambar 30">
            <a:extLst>
              <a:ext uri="{FF2B5EF4-FFF2-40B4-BE49-F238E27FC236}">
                <a16:creationId xmlns:a16="http://schemas.microsoft.com/office/drawing/2014/main" id="{038EC896-A0B5-C5C0-0CD2-C9726D797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033" y="5149362"/>
            <a:ext cx="4146105" cy="722225"/>
          </a:xfrm>
          <a:prstGeom prst="rect">
            <a:avLst/>
          </a:prstGeom>
        </p:spPr>
      </p:pic>
      <p:pic>
        <p:nvPicPr>
          <p:cNvPr id="2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A27CE8E0-4BF7-DE34-601F-17C93BD5B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392" y="4968875"/>
            <a:ext cx="11571355" cy="1428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99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3099" y="4014792"/>
            <a:ext cx="6151849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Metode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penelitian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9206BE3A-9B9B-0AA6-119A-CEC136494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2" y="4836366"/>
            <a:ext cx="11571355" cy="1428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583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dataset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154120" y="249023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Pemilihan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sehingga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mempermudah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ekplorasi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42249427">
            <a:extLst>
              <a:ext uri="{FF2B5EF4-FFF2-40B4-BE49-F238E27FC236}">
                <a16:creationId xmlns:a16="http://schemas.microsoft.com/office/drawing/2014/main" id="{1100226E-11E5-DE6C-B22C-FE8CCF2A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021" y="2246739"/>
            <a:ext cx="4699897" cy="2840862"/>
          </a:xfrm>
          <a:prstGeom prst="rect">
            <a:avLst/>
          </a:prstGeom>
        </p:spPr>
      </p:pic>
      <p:sp>
        <p:nvSpPr>
          <p:cNvPr id="14" name="Kotak Teks 13">
            <a:extLst>
              <a:ext uri="{FF2B5EF4-FFF2-40B4-BE49-F238E27FC236}">
                <a16:creationId xmlns:a16="http://schemas.microsoft.com/office/drawing/2014/main" id="{03391184-CFEB-7B79-E869-AE71CB6AF79B}"/>
              </a:ext>
            </a:extLst>
          </p:cNvPr>
          <p:cNvSpPr txBox="1"/>
          <p:nvPr/>
        </p:nvSpPr>
        <p:spPr>
          <a:xfrm>
            <a:off x="5154120" y="334681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diambil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random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internet.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346130CB-5F8E-224B-794A-6D3D58762FD8}"/>
              </a:ext>
            </a:extLst>
          </p:cNvPr>
          <p:cNvSpPr txBox="1"/>
          <p:nvPr/>
        </p:nvSpPr>
        <p:spPr>
          <a:xfrm>
            <a:off x="5154120" y="4226209"/>
            <a:ext cx="6726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200/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 1200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D11B338E-39D3-5B2C-58E4-9C8537C48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91793" y="5429809"/>
            <a:ext cx="11571355" cy="14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12438" y="1109343"/>
            <a:ext cx="9159536" cy="214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3F593F78-2251-8E8B-3180-2DC6473BB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00" y="-2307971"/>
            <a:ext cx="4455414" cy="1912401"/>
          </a:xfrm>
          <a:prstGeom prst="rect">
            <a:avLst/>
          </a:prstGeom>
        </p:spPr>
      </p:pic>
      <p:pic>
        <p:nvPicPr>
          <p:cNvPr id="24" name="Picture 1413551142">
            <a:extLst>
              <a:ext uri="{FF2B5EF4-FFF2-40B4-BE49-F238E27FC236}">
                <a16:creationId xmlns:a16="http://schemas.microsoft.com/office/drawing/2014/main" id="{E8850747-7610-3A14-A24B-35D2AEE980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000" y="7009807"/>
            <a:ext cx="5863000" cy="1912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426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DFE2800C-05E7-5235-07B4-962DC355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510" y="2244574"/>
            <a:ext cx="4762500" cy="4762500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3AC03790-BCB7-EC0F-EDCD-611F66C06BF0}"/>
              </a:ext>
            </a:extLst>
          </p:cNvPr>
          <p:cNvGrpSpPr/>
          <p:nvPr/>
        </p:nvGrpSpPr>
        <p:grpSpPr>
          <a:xfrm>
            <a:off x="637911" y="3173690"/>
            <a:ext cx="2162809" cy="2108287"/>
            <a:chOff x="853810" y="2374135"/>
            <a:chExt cx="2765234" cy="2710150"/>
          </a:xfrm>
        </p:grpSpPr>
        <p:sp>
          <p:nvSpPr>
            <p:cNvPr id="22" name="Arc 1">
              <a:extLst>
                <a:ext uri="{FF2B5EF4-FFF2-40B4-BE49-F238E27FC236}">
                  <a16:creationId xmlns:a16="http://schemas.microsoft.com/office/drawing/2014/main" id="{6072A411-203E-11CF-3C27-A487105E186C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87EB4829-CC6B-2D46-75EA-9C788CDA601E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16" descr="Brainstorm with solid fill">
              <a:extLst>
                <a:ext uri="{FF2B5EF4-FFF2-40B4-BE49-F238E27FC236}">
                  <a16:creationId xmlns:a16="http://schemas.microsoft.com/office/drawing/2014/main" id="{F1801454-4CF7-1157-E6DC-DC14D82F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sp>
        <p:nvSpPr>
          <p:cNvPr id="28" name="Rectangle: Rounded Corners 25">
            <a:extLst>
              <a:ext uri="{FF2B5EF4-FFF2-40B4-BE49-F238E27FC236}">
                <a16:creationId xmlns:a16="http://schemas.microsoft.com/office/drawing/2014/main" id="{A6DBE459-E48E-3DC4-89C4-503B8147EC38}"/>
              </a:ext>
            </a:extLst>
          </p:cNvPr>
          <p:cNvSpPr/>
          <p:nvPr/>
        </p:nvSpPr>
        <p:spPr>
          <a:xfrm>
            <a:off x="778408" y="543791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PENDAHULUAN</a:t>
            </a:r>
          </a:p>
        </p:txBody>
      </p: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714553" y="2642333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Buku di rak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31148" y="2214758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825662" y="3190829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Orang kreatif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84643" y="543932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917692" y="2625191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Research with solid fill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62735" y="22380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56177" y="3040988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Daftar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210488" y="53743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C2D2AE4-CAB4-F32F-4E21-547195E87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1329810"/>
            <a:ext cx="7017656" cy="722225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Outline </a:t>
            </a:r>
            <a:r>
              <a:rPr lang="en-US" sz="4000" dirty="0" err="1">
                <a:solidFill>
                  <a:schemeClr val="tx1">
                    <a:lumMod val="85000"/>
                  </a:schemeClr>
                </a:solidFill>
              </a:rPr>
              <a:t>presentasi</a:t>
            </a:r>
            <a:endParaRPr lang="en-US" sz="4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3" name="Gambar 62">
            <a:extLst>
              <a:ext uri="{FF2B5EF4-FFF2-40B4-BE49-F238E27FC236}">
                <a16:creationId xmlns:a16="http://schemas.microsoft.com/office/drawing/2014/main" id="{EE398902-20A1-1E21-5482-0888364951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8927" y="2338132"/>
            <a:ext cx="1219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2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Pre-processing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100141" y="3750092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tahap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bounding box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bantuan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42249427">
            <a:extLst>
              <a:ext uri="{FF2B5EF4-FFF2-40B4-BE49-F238E27FC236}">
                <a16:creationId xmlns:a16="http://schemas.microsoft.com/office/drawing/2014/main" id="{1100226E-11E5-DE6C-B22C-FE8CCF2A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534102" y="2329661"/>
            <a:ext cx="4699897" cy="2840862"/>
          </a:xfrm>
          <a:prstGeom prst="rect">
            <a:avLst/>
          </a:prstGeom>
        </p:spPr>
      </p:pic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0141" y="1003351"/>
            <a:ext cx="6842296" cy="18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40E2F-6A54-0074-2200-5E0D9C2CECCF}"/>
              </a:ext>
            </a:extLst>
          </p:cNvPr>
          <p:cNvSpPr txBox="1">
            <a:spLocks/>
          </p:cNvSpPr>
          <p:nvPr/>
        </p:nvSpPr>
        <p:spPr>
          <a:xfrm>
            <a:off x="4954540" y="2900334"/>
            <a:ext cx="7017656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Labeling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9B78A6F2-578E-8D09-B61A-596DBB9CB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63" y="1667516"/>
            <a:ext cx="4455414" cy="1912401"/>
          </a:xfrm>
          <a:prstGeom prst="rect">
            <a:avLst/>
          </a:prstGeom>
        </p:spPr>
      </p:pic>
      <p:pic>
        <p:nvPicPr>
          <p:cNvPr id="10" name="Picture 1413551142">
            <a:extLst>
              <a:ext uri="{FF2B5EF4-FFF2-40B4-BE49-F238E27FC236}">
                <a16:creationId xmlns:a16="http://schemas.microsoft.com/office/drawing/2014/main" id="{BBB4EF79-D450-3CB7-C6F2-93A22C30A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000" y="4708622"/>
            <a:ext cx="5863000" cy="19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Kotak Teks 12">
            <a:extLst>
              <a:ext uri="{FF2B5EF4-FFF2-40B4-BE49-F238E27FC236}">
                <a16:creationId xmlns:a16="http://schemas.microsoft.com/office/drawing/2014/main" id="{28ABB9BD-5F18-6AB3-13C0-ED8C90DF59AD}"/>
              </a:ext>
            </a:extLst>
          </p:cNvPr>
          <p:cNvSpPr txBox="1"/>
          <p:nvPr/>
        </p:nvSpPr>
        <p:spPr>
          <a:xfrm>
            <a:off x="6167399" y="4708622"/>
            <a:ext cx="565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Bounding box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berguna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menentukan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objek-objek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12761229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52FA0147-E808-7CE6-6B5F-4D4B92BDEE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7" y="-2127331"/>
            <a:ext cx="2823664" cy="19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56AFB579-9626-9849-F52F-7330038C7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22" y="7471357"/>
            <a:ext cx="2425695" cy="2425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61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resize image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245741" y="1137251"/>
            <a:ext cx="6726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Resize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agar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mempunyai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Ketika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57404" y="942517"/>
            <a:ext cx="6842296" cy="18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9B78A6F2-578E-8D09-B61A-596DBB9CB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11841" y="1710158"/>
            <a:ext cx="4455414" cy="1912401"/>
          </a:xfrm>
          <a:prstGeom prst="rect">
            <a:avLst/>
          </a:prstGeom>
        </p:spPr>
      </p:pic>
      <p:pic>
        <p:nvPicPr>
          <p:cNvPr id="10" name="Picture 1413551142">
            <a:extLst>
              <a:ext uri="{FF2B5EF4-FFF2-40B4-BE49-F238E27FC236}">
                <a16:creationId xmlns:a16="http://schemas.microsoft.com/office/drawing/2014/main" id="{BBB4EF79-D450-3CB7-C6F2-93A22C30A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228404" y="4751264"/>
            <a:ext cx="5863000" cy="19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812761229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A4644DF7-C93F-CFFA-2A71-A95E97646D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12" y="1008362"/>
            <a:ext cx="2823664" cy="19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D4327715-D350-40DA-2A56-B6FF4389A7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97" y="3847244"/>
            <a:ext cx="2425695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7BAA423B-D35C-D47D-9738-BEC0CDC8376B}"/>
              </a:ext>
            </a:extLst>
          </p:cNvPr>
          <p:cNvSpPr txBox="1"/>
          <p:nvPr/>
        </p:nvSpPr>
        <p:spPr>
          <a:xfrm>
            <a:off x="1147496" y="6261093"/>
            <a:ext cx="2425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Ilustrasi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Hasil resize</a:t>
            </a:r>
            <a:endParaRPr lang="en-ID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2931AA60-0A5E-1550-8781-C78ABCECF9DA}"/>
              </a:ext>
            </a:extLst>
          </p:cNvPr>
          <p:cNvSpPr txBox="1"/>
          <p:nvPr/>
        </p:nvSpPr>
        <p:spPr>
          <a:xfrm>
            <a:off x="5245741" y="255570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  <a:r>
              <a:rPr lang="en-ID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416x416 dan 608x608</a:t>
            </a:r>
            <a:endParaRPr lang="en-US" sz="24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6960C481-EF64-4C32-AF0B-83389EC03EBF}"/>
              </a:ext>
            </a:extLst>
          </p:cNvPr>
          <p:cNvSpPr txBox="1"/>
          <p:nvPr/>
        </p:nvSpPr>
        <p:spPr>
          <a:xfrm>
            <a:off x="5621673" y="3299393"/>
            <a:ext cx="469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seberapa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diberikan</a:t>
            </a:r>
            <a:endParaRPr lang="en-US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4180A057-B8E3-E343-BB2D-EDF5DC19F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96" y="7203024"/>
            <a:ext cx="2425694" cy="2425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021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augmentasi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643024" y="2644170"/>
            <a:ext cx="6371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Grayscale (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Hitam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putih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Exposure (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Kecerahan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(10)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Flip (Horizontal)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D4327715-D350-40DA-2A56-B6FF4389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43" y="1003305"/>
            <a:ext cx="2425695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7BAA423B-D35C-D47D-9738-BEC0CDC8376B}"/>
              </a:ext>
            </a:extLst>
          </p:cNvPr>
          <p:cNvSpPr txBox="1"/>
          <p:nvPr/>
        </p:nvSpPr>
        <p:spPr>
          <a:xfrm>
            <a:off x="1648943" y="6261093"/>
            <a:ext cx="2425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Ilustrasi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Hasil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endParaRPr lang="en-ID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6F6A481F-04AB-71EE-F19B-96EF4CF3F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43" y="3835399"/>
            <a:ext cx="2425694" cy="2425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up 19">
            <a:extLst>
              <a:ext uri="{FF2B5EF4-FFF2-40B4-BE49-F238E27FC236}">
                <a16:creationId xmlns:a16="http://schemas.microsoft.com/office/drawing/2014/main" id="{E16AD7F2-2DC4-317C-D6DF-74BB9D523B55}"/>
              </a:ext>
            </a:extLst>
          </p:cNvPr>
          <p:cNvGrpSpPr/>
          <p:nvPr/>
        </p:nvGrpSpPr>
        <p:grpSpPr>
          <a:xfrm>
            <a:off x="12014520" y="1142031"/>
            <a:ext cx="6771976" cy="5426839"/>
            <a:chOff x="5190830" y="880562"/>
            <a:chExt cx="6981588" cy="5504902"/>
          </a:xfrm>
        </p:grpSpPr>
        <p:graphicFrame>
          <p:nvGraphicFramePr>
            <p:cNvPr id="22" name="Bagan 21">
              <a:extLst>
                <a:ext uri="{FF2B5EF4-FFF2-40B4-BE49-F238E27FC236}">
                  <a16:creationId xmlns:a16="http://schemas.microsoft.com/office/drawing/2014/main" id="{DC7B5408-B035-F508-5318-05B3550AD1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5738510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23" name="Chart 1">
              <a:extLst>
                <a:ext uri="{FF2B5EF4-FFF2-40B4-BE49-F238E27FC236}">
                  <a16:creationId xmlns:a16="http://schemas.microsoft.com/office/drawing/2014/main" id="{B728FD8E-2288-A5F3-E221-58D557028DB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30467101"/>
                </p:ext>
              </p:extLst>
            </p:nvPr>
          </p:nvGraphicFramePr>
          <p:xfrm>
            <a:off x="5190830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4" name="Arc 5">
              <a:extLst>
                <a:ext uri="{FF2B5EF4-FFF2-40B4-BE49-F238E27FC236}">
                  <a16:creationId xmlns:a16="http://schemas.microsoft.com/office/drawing/2014/main" id="{854C2C54-6EAF-BEB6-1D70-F6CF1907BBA3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6">
              <a:extLst>
                <a:ext uri="{FF2B5EF4-FFF2-40B4-BE49-F238E27FC236}">
                  <a16:creationId xmlns:a16="http://schemas.microsoft.com/office/drawing/2014/main" id="{4EB7CE3F-392C-FC67-0630-6B0DC5D29CA7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26" name="Flowchart: Connector 7">
              <a:extLst>
                <a:ext uri="{FF2B5EF4-FFF2-40B4-BE49-F238E27FC236}">
                  <a16:creationId xmlns:a16="http://schemas.microsoft.com/office/drawing/2014/main" id="{E27A3593-E52B-C8F6-6C92-88E49CB2CEBD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28" name="Flowchart: Connector 8">
              <a:extLst>
                <a:ext uri="{FF2B5EF4-FFF2-40B4-BE49-F238E27FC236}">
                  <a16:creationId xmlns:a16="http://schemas.microsoft.com/office/drawing/2014/main" id="{BBCB350B-9B19-44E1-53B6-FAC9FF7D5DE5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A19D6950-7471-1557-D50C-AC295D7F772A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793097C5-1442-6208-72C5-5C57ED671B7B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1F423EC7-ED3C-BFF8-162D-2768F748F89F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0B9AC39A-25F5-BA90-B98E-8A5D0484F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730" y="3195528"/>
            <a:ext cx="5112729" cy="16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9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424" y="62204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Data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split</a:t>
            </a:r>
          </a:p>
        </p:txBody>
      </p:sp>
      <p:grpSp>
        <p:nvGrpSpPr>
          <p:cNvPr id="39" name="Grup 38">
            <a:extLst>
              <a:ext uri="{FF2B5EF4-FFF2-40B4-BE49-F238E27FC236}">
                <a16:creationId xmlns:a16="http://schemas.microsoft.com/office/drawing/2014/main" id="{10A12A92-0D5C-CDB7-9273-A28672A727B1}"/>
              </a:ext>
            </a:extLst>
          </p:cNvPr>
          <p:cNvGrpSpPr/>
          <p:nvPr/>
        </p:nvGrpSpPr>
        <p:grpSpPr>
          <a:xfrm>
            <a:off x="5345821" y="1109343"/>
            <a:ext cx="6771976" cy="5426839"/>
            <a:chOff x="5190831" y="880562"/>
            <a:chExt cx="6981588" cy="5504902"/>
          </a:xfrm>
        </p:grpSpPr>
        <p:graphicFrame>
          <p:nvGraphicFramePr>
            <p:cNvPr id="38" name="Bagan 37">
              <a:extLst>
                <a:ext uri="{FF2B5EF4-FFF2-40B4-BE49-F238E27FC236}">
                  <a16:creationId xmlns:a16="http://schemas.microsoft.com/office/drawing/2014/main" id="{B8FC387D-04BD-912D-4437-E97B7720027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5182004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26" name="Chart 1">
              <a:extLst>
                <a:ext uri="{FF2B5EF4-FFF2-40B4-BE49-F238E27FC236}">
                  <a16:creationId xmlns:a16="http://schemas.microsoft.com/office/drawing/2014/main" id="{4D190B48-831C-77B2-8547-6757BD91C53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481296"/>
                </p:ext>
              </p:extLst>
            </p:nvPr>
          </p:nvGraphicFramePr>
          <p:xfrm>
            <a:off x="5190831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8" name="Arc 5">
              <a:extLst>
                <a:ext uri="{FF2B5EF4-FFF2-40B4-BE49-F238E27FC236}">
                  <a16:creationId xmlns:a16="http://schemas.microsoft.com/office/drawing/2014/main" id="{3279443F-C519-A59F-55CA-2B5F7C3DE857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6">
              <a:extLst>
                <a:ext uri="{FF2B5EF4-FFF2-40B4-BE49-F238E27FC236}">
                  <a16:creationId xmlns:a16="http://schemas.microsoft.com/office/drawing/2014/main" id="{EB91766A-D0CF-ECDD-00E4-87ED6B103194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30" name="Flowchart: Connector 7">
              <a:extLst>
                <a:ext uri="{FF2B5EF4-FFF2-40B4-BE49-F238E27FC236}">
                  <a16:creationId xmlns:a16="http://schemas.microsoft.com/office/drawing/2014/main" id="{D5EDCFE8-2757-9771-2F3E-46E96CBD71DA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31" name="Flowchart: Connector 8">
              <a:extLst>
                <a:ext uri="{FF2B5EF4-FFF2-40B4-BE49-F238E27FC236}">
                  <a16:creationId xmlns:a16="http://schemas.microsoft.com/office/drawing/2014/main" id="{43919BBE-240F-2E2A-92B7-C6A14828006E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E7AC3F2C-9E66-B888-BF7C-48FB91C8AF23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EC9C52B3-FE6A-24CF-805C-798B9B67C44D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5D686075-87D5-5865-1C43-475650939CE8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41" name="Gambar 40">
            <a:extLst>
              <a:ext uri="{FF2B5EF4-FFF2-40B4-BE49-F238E27FC236}">
                <a16:creationId xmlns:a16="http://schemas.microsoft.com/office/drawing/2014/main" id="{8FB67577-3510-A58E-F71D-33329D7BD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3" y="3195528"/>
            <a:ext cx="5112729" cy="1637989"/>
          </a:xfrm>
          <a:prstGeom prst="rect">
            <a:avLst/>
          </a:prstGeom>
        </p:spPr>
      </p:pic>
      <p:pic>
        <p:nvPicPr>
          <p:cNvPr id="43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4C3E567E-5179-D4A8-303F-94957AFAF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31" y="-2747061"/>
            <a:ext cx="2425695" cy="24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2855BF43-ABF7-6A36-0438-EC52AE0978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85" y="7084861"/>
            <a:ext cx="2425694" cy="2425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61EA5A27-5050-206C-46AD-9CBD900D83BC}"/>
              </a:ext>
            </a:extLst>
          </p:cNvPr>
          <p:cNvGrpSpPr/>
          <p:nvPr/>
        </p:nvGrpSpPr>
        <p:grpSpPr>
          <a:xfrm>
            <a:off x="432072" y="-2548180"/>
            <a:ext cx="2162809" cy="2108287"/>
            <a:chOff x="853810" y="2374135"/>
            <a:chExt cx="2765234" cy="2710150"/>
          </a:xfrm>
        </p:grpSpPr>
        <p:sp>
          <p:nvSpPr>
            <p:cNvPr id="72" name="Arc 1">
              <a:extLst>
                <a:ext uri="{FF2B5EF4-FFF2-40B4-BE49-F238E27FC236}">
                  <a16:creationId xmlns:a16="http://schemas.microsoft.com/office/drawing/2014/main" id="{747DB752-FF76-5B92-4CDE-00032A60066F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6">
              <a:extLst>
                <a:ext uri="{FF2B5EF4-FFF2-40B4-BE49-F238E27FC236}">
                  <a16:creationId xmlns:a16="http://schemas.microsoft.com/office/drawing/2014/main" id="{354632E9-E1EF-6363-3CBE-D6016346F208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16" descr="Komputasi Cloud dengan isian solid">
              <a:extLst>
                <a:ext uri="{FF2B5EF4-FFF2-40B4-BE49-F238E27FC236}">
                  <a16:creationId xmlns:a16="http://schemas.microsoft.com/office/drawing/2014/main" id="{E0B02C39-6DF4-A33D-8FC3-BBB8DAAC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grpSp>
        <p:nvGrpSpPr>
          <p:cNvPr id="75" name="Grup 74">
            <a:extLst>
              <a:ext uri="{FF2B5EF4-FFF2-40B4-BE49-F238E27FC236}">
                <a16:creationId xmlns:a16="http://schemas.microsoft.com/office/drawing/2014/main" id="{FF20DCC7-63C2-2D63-757B-C09E4328B33D}"/>
              </a:ext>
            </a:extLst>
          </p:cNvPr>
          <p:cNvGrpSpPr/>
          <p:nvPr/>
        </p:nvGrpSpPr>
        <p:grpSpPr>
          <a:xfrm>
            <a:off x="2695206" y="7184810"/>
            <a:ext cx="2162809" cy="2108287"/>
            <a:chOff x="3508876" y="1691089"/>
            <a:chExt cx="2765234" cy="2710150"/>
          </a:xfrm>
        </p:grpSpPr>
        <p:sp>
          <p:nvSpPr>
            <p:cNvPr id="76" name="Arc 3">
              <a:extLst>
                <a:ext uri="{FF2B5EF4-FFF2-40B4-BE49-F238E27FC236}">
                  <a16:creationId xmlns:a16="http://schemas.microsoft.com/office/drawing/2014/main" id="{884E927B-CDED-F640-DBFE-EC53CDD4B2F0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lowchart: Connector 5">
              <a:extLst>
                <a:ext uri="{FF2B5EF4-FFF2-40B4-BE49-F238E27FC236}">
                  <a16:creationId xmlns:a16="http://schemas.microsoft.com/office/drawing/2014/main" id="{12786E3B-CB3F-8671-F0AA-C095BEC20779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Graphic 14" descr="Database dengan isian solid">
              <a:extLst>
                <a:ext uri="{FF2B5EF4-FFF2-40B4-BE49-F238E27FC236}">
                  <a16:creationId xmlns:a16="http://schemas.microsoft.com/office/drawing/2014/main" id="{4CD35308-BFE3-E208-A6F0-1FFCFB522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grpSp>
        <p:nvGrpSpPr>
          <p:cNvPr id="79" name="Grup 78">
            <a:extLst>
              <a:ext uri="{FF2B5EF4-FFF2-40B4-BE49-F238E27FC236}">
                <a16:creationId xmlns:a16="http://schemas.microsoft.com/office/drawing/2014/main" id="{66346F8F-E420-FC82-4205-72E42C7DA94D}"/>
              </a:ext>
            </a:extLst>
          </p:cNvPr>
          <p:cNvGrpSpPr/>
          <p:nvPr/>
        </p:nvGrpSpPr>
        <p:grpSpPr>
          <a:xfrm>
            <a:off x="4619823" y="-2531041"/>
            <a:ext cx="2162809" cy="2108287"/>
            <a:chOff x="6208010" y="2396167"/>
            <a:chExt cx="2765234" cy="2710150"/>
          </a:xfrm>
        </p:grpSpPr>
        <p:sp>
          <p:nvSpPr>
            <p:cNvPr id="80" name="Arc 4">
              <a:extLst>
                <a:ext uri="{FF2B5EF4-FFF2-40B4-BE49-F238E27FC236}">
                  <a16:creationId xmlns:a16="http://schemas.microsoft.com/office/drawing/2014/main" id="{9415B894-2432-F7A8-11BB-28CA94660F0B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2">
              <a:extLst>
                <a:ext uri="{FF2B5EF4-FFF2-40B4-BE49-F238E27FC236}">
                  <a16:creationId xmlns:a16="http://schemas.microsoft.com/office/drawing/2014/main" id="{3F04A75F-020E-1546-658B-F157DF439D87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raphic 20" descr="Gelas Beker dengan isian solid">
              <a:extLst>
                <a:ext uri="{FF2B5EF4-FFF2-40B4-BE49-F238E27FC236}">
                  <a16:creationId xmlns:a16="http://schemas.microsoft.com/office/drawing/2014/main" id="{CCB7AB62-76D7-C63F-06E8-7E60F2B9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grpSp>
        <p:nvGrpSpPr>
          <p:cNvPr id="83" name="Grup 82">
            <a:extLst>
              <a:ext uri="{FF2B5EF4-FFF2-40B4-BE49-F238E27FC236}">
                <a16:creationId xmlns:a16="http://schemas.microsoft.com/office/drawing/2014/main" id="{108C6795-1D88-7546-6957-9C1C27BFF828}"/>
              </a:ext>
            </a:extLst>
          </p:cNvPr>
          <p:cNvGrpSpPr/>
          <p:nvPr/>
        </p:nvGrpSpPr>
        <p:grpSpPr>
          <a:xfrm>
            <a:off x="6898345" y="7167668"/>
            <a:ext cx="2162809" cy="2108287"/>
            <a:chOff x="8882751" y="1669053"/>
            <a:chExt cx="2765234" cy="2710150"/>
          </a:xfrm>
        </p:grpSpPr>
        <p:sp>
          <p:nvSpPr>
            <p:cNvPr id="84" name="Arc 7">
              <a:extLst>
                <a:ext uri="{FF2B5EF4-FFF2-40B4-BE49-F238E27FC236}">
                  <a16:creationId xmlns:a16="http://schemas.microsoft.com/office/drawing/2014/main" id="{CE18CB2E-8E1F-E5B2-8216-E92D21C1DC43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12">
              <a:extLst>
                <a:ext uri="{FF2B5EF4-FFF2-40B4-BE49-F238E27FC236}">
                  <a16:creationId xmlns:a16="http://schemas.microsoft.com/office/drawing/2014/main" id="{04E2471D-2DEE-C8A2-4FC2-36C07522B28C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6" name="Graphic 22" descr="Grafik batang dengan tren naik dengan isian solid">
              <a:extLst>
                <a:ext uri="{FF2B5EF4-FFF2-40B4-BE49-F238E27FC236}">
                  <a16:creationId xmlns:a16="http://schemas.microsoft.com/office/drawing/2014/main" id="{6A87F5F1-073B-1484-3849-5D706999E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9663456" y="2314741"/>
              <a:ext cx="1339802" cy="1347071"/>
            </a:xfrm>
            <a:prstGeom prst="rect">
              <a:avLst/>
            </a:prstGeom>
          </p:spPr>
        </p:pic>
      </p:grpSp>
      <p:grpSp>
        <p:nvGrpSpPr>
          <p:cNvPr id="87" name="Grup 86">
            <a:extLst>
              <a:ext uri="{FF2B5EF4-FFF2-40B4-BE49-F238E27FC236}">
                <a16:creationId xmlns:a16="http://schemas.microsoft.com/office/drawing/2014/main" id="{E4534157-801F-A09B-A1FE-4D077331B167}"/>
              </a:ext>
            </a:extLst>
          </p:cNvPr>
          <p:cNvGrpSpPr/>
          <p:nvPr/>
        </p:nvGrpSpPr>
        <p:grpSpPr>
          <a:xfrm>
            <a:off x="8850338" y="-2680882"/>
            <a:ext cx="2162809" cy="2108287"/>
            <a:chOff x="6208010" y="2396167"/>
            <a:chExt cx="2765234" cy="2710150"/>
          </a:xfrm>
        </p:grpSpPr>
        <p:sp>
          <p:nvSpPr>
            <p:cNvPr id="88" name="Arc 4">
              <a:extLst>
                <a:ext uri="{FF2B5EF4-FFF2-40B4-BE49-F238E27FC236}">
                  <a16:creationId xmlns:a16="http://schemas.microsoft.com/office/drawing/2014/main" id="{814ABEE2-C0B1-0586-35E6-A3B3C6F8FFFB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2">
              <a:extLst>
                <a:ext uri="{FF2B5EF4-FFF2-40B4-BE49-F238E27FC236}">
                  <a16:creationId xmlns:a16="http://schemas.microsoft.com/office/drawing/2014/main" id="{8F25D1F2-CC07-634A-36DB-DD20E98BCD62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Graphic 20" descr="Sekelompok orang dengan isian solid">
              <a:extLst>
                <a:ext uri="{FF2B5EF4-FFF2-40B4-BE49-F238E27FC236}">
                  <a16:creationId xmlns:a16="http://schemas.microsoft.com/office/drawing/2014/main" id="{4418E3C0-71CC-9015-8B2A-57AF7BB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117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3AC03790-BCB7-EC0F-EDCD-611F66C06BF0}"/>
              </a:ext>
            </a:extLst>
          </p:cNvPr>
          <p:cNvGrpSpPr/>
          <p:nvPr/>
        </p:nvGrpSpPr>
        <p:grpSpPr>
          <a:xfrm>
            <a:off x="637911" y="3173690"/>
            <a:ext cx="2162809" cy="2108287"/>
            <a:chOff x="853810" y="2374135"/>
            <a:chExt cx="2765234" cy="2710150"/>
          </a:xfrm>
        </p:grpSpPr>
        <p:sp>
          <p:nvSpPr>
            <p:cNvPr id="22" name="Arc 1">
              <a:extLst>
                <a:ext uri="{FF2B5EF4-FFF2-40B4-BE49-F238E27FC236}">
                  <a16:creationId xmlns:a16="http://schemas.microsoft.com/office/drawing/2014/main" id="{6072A411-203E-11CF-3C27-A487105E186C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87EB4829-CC6B-2D46-75EA-9C788CDA601E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16" descr="Komputasi Cloud dengan isian solid">
              <a:extLst>
                <a:ext uri="{FF2B5EF4-FFF2-40B4-BE49-F238E27FC236}">
                  <a16:creationId xmlns:a16="http://schemas.microsoft.com/office/drawing/2014/main" id="{F1801454-4CF7-1157-E6DC-DC14D82F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sp>
        <p:nvSpPr>
          <p:cNvPr id="28" name="Rectangle: Rounded Corners 25">
            <a:extLst>
              <a:ext uri="{FF2B5EF4-FFF2-40B4-BE49-F238E27FC236}">
                <a16:creationId xmlns:a16="http://schemas.microsoft.com/office/drawing/2014/main" id="{A6DBE459-E48E-3DC4-89C4-503B8147EC38}"/>
              </a:ext>
            </a:extLst>
          </p:cNvPr>
          <p:cNvSpPr/>
          <p:nvPr/>
        </p:nvSpPr>
        <p:spPr>
          <a:xfrm>
            <a:off x="778408" y="543791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Depedency</a:t>
            </a:r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YOLO</a:t>
            </a:r>
          </a:p>
        </p:txBody>
      </p: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714553" y="2642333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Database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31148" y="2052035"/>
            <a:ext cx="1906906" cy="54650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Dataset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Roboflo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825662" y="3190829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Gelas Beker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84643" y="543932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Training Model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917692" y="2625191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Grafik batang dengan tren naik dengan isian solid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663456" y="2314741"/>
              <a:ext cx="1339802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62735" y="22380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Evaluasi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56177" y="3040988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Sekelompok orang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210488" y="53743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Testing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C2D2AE4-CAB4-F32F-4E21-547195E87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1329810"/>
            <a:ext cx="7017656" cy="722225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8D1EE8EC-5B12-6478-5CE7-CFE44EB0EC09}"/>
              </a:ext>
            </a:extLst>
          </p:cNvPr>
          <p:cNvGrpSpPr/>
          <p:nvPr/>
        </p:nvGrpSpPr>
        <p:grpSpPr>
          <a:xfrm>
            <a:off x="12461433" y="870640"/>
            <a:ext cx="6771976" cy="5426839"/>
            <a:chOff x="5190831" y="880562"/>
            <a:chExt cx="6981588" cy="5504902"/>
          </a:xfrm>
        </p:grpSpPr>
        <p:graphicFrame>
          <p:nvGraphicFramePr>
            <p:cNvPr id="3" name="Bagan 2">
              <a:extLst>
                <a:ext uri="{FF2B5EF4-FFF2-40B4-BE49-F238E27FC236}">
                  <a16:creationId xmlns:a16="http://schemas.microsoft.com/office/drawing/2014/main" id="{48246151-9291-BD96-694C-6B0002583C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4217511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4" name="Chart 1">
              <a:extLst>
                <a:ext uri="{FF2B5EF4-FFF2-40B4-BE49-F238E27FC236}">
                  <a16:creationId xmlns:a16="http://schemas.microsoft.com/office/drawing/2014/main" id="{B2BDF2D1-892F-866B-96D8-568C05D49CC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73700578"/>
                </p:ext>
              </p:extLst>
            </p:nvPr>
          </p:nvGraphicFramePr>
          <p:xfrm>
            <a:off x="5190831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5" name="Arc 5">
              <a:extLst>
                <a:ext uri="{FF2B5EF4-FFF2-40B4-BE49-F238E27FC236}">
                  <a16:creationId xmlns:a16="http://schemas.microsoft.com/office/drawing/2014/main" id="{FEB3F09D-6367-C108-3C41-E8D719726B10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6">
              <a:extLst>
                <a:ext uri="{FF2B5EF4-FFF2-40B4-BE49-F238E27FC236}">
                  <a16:creationId xmlns:a16="http://schemas.microsoft.com/office/drawing/2014/main" id="{45082DCB-420C-4DDB-7A5C-0D6A08DB25C5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7" name="Flowchart: Connector 7">
              <a:extLst>
                <a:ext uri="{FF2B5EF4-FFF2-40B4-BE49-F238E27FC236}">
                  <a16:creationId xmlns:a16="http://schemas.microsoft.com/office/drawing/2014/main" id="{5D048EE7-0227-BD41-B083-9898FF9EA339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8" name="Flowchart: Connector 8">
              <a:extLst>
                <a:ext uri="{FF2B5EF4-FFF2-40B4-BE49-F238E27FC236}">
                  <a16:creationId xmlns:a16="http://schemas.microsoft.com/office/drawing/2014/main" id="{3A8ABC58-8BA8-04F7-E238-04999964B184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DCCD243D-5FAF-0404-D6E1-48D55A5D64B4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0CCF5428-BEA6-844D-CB40-5347CA5AB3BB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74D6458E-4786-7CE3-ACB6-F50FFD2698A3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7AC99A64-44BB-3C45-133C-8A4C19DB5F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3001" y="3167871"/>
            <a:ext cx="5112729" cy="1637989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C87E4EE3-64CC-2EC6-531E-472FC16771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962062" y="3006078"/>
            <a:ext cx="571579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00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5545" y="708570"/>
            <a:ext cx="659943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Skenario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pengujian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918B933D-59C5-43C6-F2BB-F22C22A12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2" y="2599802"/>
            <a:ext cx="5349661" cy="1658395"/>
          </a:xfrm>
          <a:prstGeom prst="rect">
            <a:avLst/>
          </a:prstGeom>
        </p:spPr>
      </p:pic>
      <p:grpSp>
        <p:nvGrpSpPr>
          <p:cNvPr id="40" name="Grup 39">
            <a:extLst>
              <a:ext uri="{FF2B5EF4-FFF2-40B4-BE49-F238E27FC236}">
                <a16:creationId xmlns:a16="http://schemas.microsoft.com/office/drawing/2014/main" id="{8FE481F8-0F41-6B8F-5CAF-AC702B0426A0}"/>
              </a:ext>
            </a:extLst>
          </p:cNvPr>
          <p:cNvGrpSpPr/>
          <p:nvPr/>
        </p:nvGrpSpPr>
        <p:grpSpPr>
          <a:xfrm>
            <a:off x="432072" y="-2548180"/>
            <a:ext cx="2162809" cy="2108287"/>
            <a:chOff x="853810" y="2374135"/>
            <a:chExt cx="2765234" cy="2710150"/>
          </a:xfrm>
        </p:grpSpPr>
        <p:sp>
          <p:nvSpPr>
            <p:cNvPr id="42" name="Arc 1">
              <a:extLst>
                <a:ext uri="{FF2B5EF4-FFF2-40B4-BE49-F238E27FC236}">
                  <a16:creationId xmlns:a16="http://schemas.microsoft.com/office/drawing/2014/main" id="{2FAC0B9A-0A68-40FD-534A-2EAF2D295E48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6">
              <a:extLst>
                <a:ext uri="{FF2B5EF4-FFF2-40B4-BE49-F238E27FC236}">
                  <a16:creationId xmlns:a16="http://schemas.microsoft.com/office/drawing/2014/main" id="{F7DE68A8-01A9-C1E9-E9D3-19A2FC44EEC2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16" descr="Komputasi Cloud dengan isian solid">
              <a:extLst>
                <a:ext uri="{FF2B5EF4-FFF2-40B4-BE49-F238E27FC236}">
                  <a16:creationId xmlns:a16="http://schemas.microsoft.com/office/drawing/2014/main" id="{A2E710BD-C066-7340-D7D1-E2B2E43EA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grpSp>
        <p:nvGrpSpPr>
          <p:cNvPr id="73" name="Grup 72">
            <a:extLst>
              <a:ext uri="{FF2B5EF4-FFF2-40B4-BE49-F238E27FC236}">
                <a16:creationId xmlns:a16="http://schemas.microsoft.com/office/drawing/2014/main" id="{7B751622-302D-36C8-A9A1-551864A2BA18}"/>
              </a:ext>
            </a:extLst>
          </p:cNvPr>
          <p:cNvGrpSpPr/>
          <p:nvPr/>
        </p:nvGrpSpPr>
        <p:grpSpPr>
          <a:xfrm>
            <a:off x="2695206" y="7184810"/>
            <a:ext cx="2162809" cy="2108287"/>
            <a:chOff x="3508876" y="1691089"/>
            <a:chExt cx="2765234" cy="2710150"/>
          </a:xfrm>
        </p:grpSpPr>
        <p:sp>
          <p:nvSpPr>
            <p:cNvPr id="74" name="Arc 3">
              <a:extLst>
                <a:ext uri="{FF2B5EF4-FFF2-40B4-BE49-F238E27FC236}">
                  <a16:creationId xmlns:a16="http://schemas.microsoft.com/office/drawing/2014/main" id="{4B9C6E66-A84F-FE41-A847-F5687E8412ED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lowchart: Connector 5">
              <a:extLst>
                <a:ext uri="{FF2B5EF4-FFF2-40B4-BE49-F238E27FC236}">
                  <a16:creationId xmlns:a16="http://schemas.microsoft.com/office/drawing/2014/main" id="{8A972D56-C9A3-1A48-108C-21691550CC7F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Graphic 14" descr="Database dengan isian solid">
              <a:extLst>
                <a:ext uri="{FF2B5EF4-FFF2-40B4-BE49-F238E27FC236}">
                  <a16:creationId xmlns:a16="http://schemas.microsoft.com/office/drawing/2014/main" id="{30110D2D-9BC8-859F-A214-AF152E0B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grpSp>
        <p:nvGrpSpPr>
          <p:cNvPr id="77" name="Grup 76">
            <a:extLst>
              <a:ext uri="{FF2B5EF4-FFF2-40B4-BE49-F238E27FC236}">
                <a16:creationId xmlns:a16="http://schemas.microsoft.com/office/drawing/2014/main" id="{CC89FA61-7340-0E9F-5B06-20043A813FFE}"/>
              </a:ext>
            </a:extLst>
          </p:cNvPr>
          <p:cNvGrpSpPr/>
          <p:nvPr/>
        </p:nvGrpSpPr>
        <p:grpSpPr>
          <a:xfrm>
            <a:off x="4619823" y="-2531041"/>
            <a:ext cx="2162809" cy="2108287"/>
            <a:chOff x="6208010" y="2396167"/>
            <a:chExt cx="2765234" cy="2710150"/>
          </a:xfrm>
        </p:grpSpPr>
        <p:sp>
          <p:nvSpPr>
            <p:cNvPr id="78" name="Arc 4">
              <a:extLst>
                <a:ext uri="{FF2B5EF4-FFF2-40B4-BE49-F238E27FC236}">
                  <a16:creationId xmlns:a16="http://schemas.microsoft.com/office/drawing/2014/main" id="{B4A425B3-2BED-A9D5-193B-B6D475623F6D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2">
              <a:extLst>
                <a:ext uri="{FF2B5EF4-FFF2-40B4-BE49-F238E27FC236}">
                  <a16:creationId xmlns:a16="http://schemas.microsoft.com/office/drawing/2014/main" id="{9CEFF669-9B93-4C01-376F-7DA4F96778C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Graphic 20" descr="Gelas Beker dengan isian solid">
              <a:extLst>
                <a:ext uri="{FF2B5EF4-FFF2-40B4-BE49-F238E27FC236}">
                  <a16:creationId xmlns:a16="http://schemas.microsoft.com/office/drawing/2014/main" id="{DE4D84EA-AD26-086A-5F7A-C257AFCDC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grpSp>
        <p:nvGrpSpPr>
          <p:cNvPr id="81" name="Grup 80">
            <a:extLst>
              <a:ext uri="{FF2B5EF4-FFF2-40B4-BE49-F238E27FC236}">
                <a16:creationId xmlns:a16="http://schemas.microsoft.com/office/drawing/2014/main" id="{A7D502AD-A74F-32AE-1367-E59B11ED08EA}"/>
              </a:ext>
            </a:extLst>
          </p:cNvPr>
          <p:cNvGrpSpPr/>
          <p:nvPr/>
        </p:nvGrpSpPr>
        <p:grpSpPr>
          <a:xfrm>
            <a:off x="6898345" y="7167668"/>
            <a:ext cx="2162809" cy="2108287"/>
            <a:chOff x="8882751" y="1669053"/>
            <a:chExt cx="2765234" cy="2710150"/>
          </a:xfrm>
        </p:grpSpPr>
        <p:sp>
          <p:nvSpPr>
            <p:cNvPr id="82" name="Arc 7">
              <a:extLst>
                <a:ext uri="{FF2B5EF4-FFF2-40B4-BE49-F238E27FC236}">
                  <a16:creationId xmlns:a16="http://schemas.microsoft.com/office/drawing/2014/main" id="{40CFAF01-7126-C32A-A406-F2836C331DC8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12">
              <a:extLst>
                <a:ext uri="{FF2B5EF4-FFF2-40B4-BE49-F238E27FC236}">
                  <a16:creationId xmlns:a16="http://schemas.microsoft.com/office/drawing/2014/main" id="{4ABC0DA7-2141-BC95-EC8A-89D799DD8FAC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Graphic 22" descr="Grafik batang dengan tren naik dengan isian solid">
              <a:extLst>
                <a:ext uri="{FF2B5EF4-FFF2-40B4-BE49-F238E27FC236}">
                  <a16:creationId xmlns:a16="http://schemas.microsoft.com/office/drawing/2014/main" id="{BA19DE21-16DC-8460-0D91-410AAB11C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9663456" y="2314741"/>
              <a:ext cx="1339802" cy="1347071"/>
            </a:xfrm>
            <a:prstGeom prst="rect">
              <a:avLst/>
            </a:prstGeom>
          </p:spPr>
        </p:pic>
      </p:grpSp>
      <p:grpSp>
        <p:nvGrpSpPr>
          <p:cNvPr id="85" name="Grup 84">
            <a:extLst>
              <a:ext uri="{FF2B5EF4-FFF2-40B4-BE49-F238E27FC236}">
                <a16:creationId xmlns:a16="http://schemas.microsoft.com/office/drawing/2014/main" id="{083DB7DD-E03C-6A90-556F-0150119B6BC0}"/>
              </a:ext>
            </a:extLst>
          </p:cNvPr>
          <p:cNvGrpSpPr/>
          <p:nvPr/>
        </p:nvGrpSpPr>
        <p:grpSpPr>
          <a:xfrm>
            <a:off x="8850338" y="-2680882"/>
            <a:ext cx="2162809" cy="2108287"/>
            <a:chOff x="6208010" y="2396167"/>
            <a:chExt cx="2765234" cy="2710150"/>
          </a:xfrm>
        </p:grpSpPr>
        <p:sp>
          <p:nvSpPr>
            <p:cNvPr id="86" name="Arc 4">
              <a:extLst>
                <a:ext uri="{FF2B5EF4-FFF2-40B4-BE49-F238E27FC236}">
                  <a16:creationId xmlns:a16="http://schemas.microsoft.com/office/drawing/2014/main" id="{3F5D6528-34B7-27AD-0A16-B78A1749AEF3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2">
              <a:extLst>
                <a:ext uri="{FF2B5EF4-FFF2-40B4-BE49-F238E27FC236}">
                  <a16:creationId xmlns:a16="http://schemas.microsoft.com/office/drawing/2014/main" id="{3FECC468-4DFE-547E-734E-BDD8812BE0CB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Graphic 20" descr="Sekelompok orang dengan isian solid">
              <a:extLst>
                <a:ext uri="{FF2B5EF4-FFF2-40B4-BE49-F238E27FC236}">
                  <a16:creationId xmlns:a16="http://schemas.microsoft.com/office/drawing/2014/main" id="{962DA580-7459-D08E-5B8F-396497CBE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89" name="Kotak Teks 88">
            <a:extLst>
              <a:ext uri="{FF2B5EF4-FFF2-40B4-BE49-F238E27FC236}">
                <a16:creationId xmlns:a16="http://schemas.microsoft.com/office/drawing/2014/main" id="{E2B021C7-E17C-1C5D-DB0B-DB62078864DB}"/>
              </a:ext>
            </a:extLst>
          </p:cNvPr>
          <p:cNvSpPr txBox="1"/>
          <p:nvPr/>
        </p:nvSpPr>
        <p:spPr>
          <a:xfrm>
            <a:off x="5643024" y="2644170"/>
            <a:ext cx="6371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Apakah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berkembang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 &gt; 608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1" name="Gambar 90">
            <a:extLst>
              <a:ext uri="{FF2B5EF4-FFF2-40B4-BE49-F238E27FC236}">
                <a16:creationId xmlns:a16="http://schemas.microsoft.com/office/drawing/2014/main" id="{C6336EA8-A149-6811-D9BA-E6D3106AC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156439" y="1354595"/>
            <a:ext cx="4963218" cy="4696480"/>
          </a:xfrm>
          <a:prstGeom prst="rect">
            <a:avLst/>
          </a:prstGeom>
        </p:spPr>
      </p:pic>
      <p:pic>
        <p:nvPicPr>
          <p:cNvPr id="92" name="Gambar 91">
            <a:extLst>
              <a:ext uri="{FF2B5EF4-FFF2-40B4-BE49-F238E27FC236}">
                <a16:creationId xmlns:a16="http://schemas.microsoft.com/office/drawing/2014/main" id="{00A72EB5-2395-85F0-573E-DF7CAC458B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69479" y="3337768"/>
            <a:ext cx="3899907" cy="1772685"/>
          </a:xfrm>
          <a:prstGeom prst="rect">
            <a:avLst/>
          </a:prstGeom>
        </p:spPr>
      </p:pic>
      <p:pic>
        <p:nvPicPr>
          <p:cNvPr id="93" name="Gambar 92">
            <a:extLst>
              <a:ext uri="{FF2B5EF4-FFF2-40B4-BE49-F238E27FC236}">
                <a16:creationId xmlns:a16="http://schemas.microsoft.com/office/drawing/2014/main" id="{BC3D7D1B-1BD2-CDC1-1CE9-19723603A6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66265" y="5174673"/>
            <a:ext cx="4177987" cy="16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59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5545" y="708570"/>
            <a:ext cx="659943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Pengujian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918B933D-59C5-43C6-F2BB-F22C22A12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23425" y="2831069"/>
            <a:ext cx="5349661" cy="1658395"/>
          </a:xfrm>
          <a:prstGeom prst="rect">
            <a:avLst/>
          </a:prstGeom>
        </p:spPr>
      </p:pic>
      <p:sp>
        <p:nvSpPr>
          <p:cNvPr id="89" name="Kotak Teks 88">
            <a:extLst>
              <a:ext uri="{FF2B5EF4-FFF2-40B4-BE49-F238E27FC236}">
                <a16:creationId xmlns:a16="http://schemas.microsoft.com/office/drawing/2014/main" id="{E2B021C7-E17C-1C5D-DB0B-DB62078864DB}"/>
              </a:ext>
            </a:extLst>
          </p:cNvPr>
          <p:cNvSpPr txBox="1"/>
          <p:nvPr/>
        </p:nvSpPr>
        <p:spPr>
          <a:xfrm>
            <a:off x="5517625" y="1525752"/>
            <a:ext cx="6371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Fokus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Orang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Guru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paud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Masyarakat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Umum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 kali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realibilitas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usability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3D32E48F-11CD-6878-E89D-5EA9167A9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45" y="1312026"/>
            <a:ext cx="4963218" cy="4696480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99C6DC88-C6F9-3B47-C3F4-E3A3D2FC5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293" y="3190369"/>
            <a:ext cx="3899907" cy="1772685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64FC3660-9BC4-5D44-BD6D-D263B752B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079" y="5027274"/>
            <a:ext cx="4177987" cy="16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4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pembahasan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8" name="Flowchart: Connector 6">
            <a:extLst>
              <a:ext uri="{FF2B5EF4-FFF2-40B4-BE49-F238E27FC236}">
                <a16:creationId xmlns:a16="http://schemas.microsoft.com/office/drawing/2014/main" id="{62D7529D-4375-4101-6214-6EF697D6348D}"/>
              </a:ext>
            </a:extLst>
          </p:cNvPr>
          <p:cNvSpPr/>
          <p:nvPr/>
        </p:nvSpPr>
        <p:spPr>
          <a:xfrm>
            <a:off x="381000" y="2133601"/>
            <a:ext cx="3178125" cy="3186878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2" descr="Research with solid fill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0254" y="3041324"/>
            <a:ext cx="1556888" cy="154848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8B942E7-1F17-77E9-8354-0377CEC13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44218" y="5081823"/>
            <a:ext cx="4177987" cy="1680799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E132856-007E-A4C8-D65F-FC9720432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805686" y="2117084"/>
            <a:ext cx="4963218" cy="4696480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956E57D8-F4EA-E3CD-827A-216AD66773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5764" y="3231640"/>
            <a:ext cx="3899907" cy="177268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D92AFD5E-3203-6610-BC9D-D31EDF442F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94" y="7336655"/>
            <a:ext cx="9493767" cy="40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3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5610" y="1141294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Pengumpulan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data</a:t>
            </a:r>
          </a:p>
        </p:txBody>
      </p:sp>
      <p:sp>
        <p:nvSpPr>
          <p:cNvPr id="58" name="Flowchart: Connector 6">
            <a:extLst>
              <a:ext uri="{FF2B5EF4-FFF2-40B4-BE49-F238E27FC236}">
                <a16:creationId xmlns:a16="http://schemas.microsoft.com/office/drawing/2014/main" id="{62D7529D-4375-4101-6214-6EF697D6348D}"/>
              </a:ext>
            </a:extLst>
          </p:cNvPr>
          <p:cNvSpPr/>
          <p:nvPr/>
        </p:nvSpPr>
        <p:spPr>
          <a:xfrm>
            <a:off x="272650" y="7398161"/>
            <a:ext cx="3178125" cy="3186878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2" descr="Research with solid fill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904" y="8305884"/>
            <a:ext cx="1556888" cy="154848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FCB8C9E2-BADB-13A4-BEAA-3704BF4FE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6" y="1938745"/>
            <a:ext cx="9493767" cy="4042955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35861C71-182F-B69B-F0B1-2DBF87FD0CA8}"/>
              </a:ext>
            </a:extLst>
          </p:cNvPr>
          <p:cNvSpPr txBox="1"/>
          <p:nvPr/>
        </p:nvSpPr>
        <p:spPr>
          <a:xfrm>
            <a:off x="4297038" y="6056926"/>
            <a:ext cx="3597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200 / </a:t>
            </a:r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objek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= 1200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0ADEADEC-3A3E-A734-046D-9FA4379504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1238" y="2013970"/>
            <a:ext cx="6605978" cy="3022263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EF5EAABC-3510-E4B1-C784-DD9BA5E23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260" y="1911995"/>
            <a:ext cx="3597922" cy="45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50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858033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Pre-processing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FCB8C9E2-BADB-13A4-BEAA-3704BF4F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6" y="7291712"/>
            <a:ext cx="9493767" cy="4042955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35861C71-182F-B69B-F0B1-2DBF87FD0CA8}"/>
              </a:ext>
            </a:extLst>
          </p:cNvPr>
          <p:cNvSpPr txBox="1"/>
          <p:nvPr/>
        </p:nvSpPr>
        <p:spPr>
          <a:xfrm>
            <a:off x="4297039" y="1471746"/>
            <a:ext cx="3597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Labeling / annotate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5C69924-3B53-CFC0-1098-F75E9B3B82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5" y="2013970"/>
            <a:ext cx="6605978" cy="3022263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24D381D-4586-7A84-0806-9CB424A00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18" y="2013970"/>
            <a:ext cx="3597922" cy="4589349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979449AE-42CA-C03A-AFFF-BBF4EBF5E33F}"/>
              </a:ext>
            </a:extLst>
          </p:cNvPr>
          <p:cNvSpPr txBox="1"/>
          <p:nvPr/>
        </p:nvSpPr>
        <p:spPr>
          <a:xfrm>
            <a:off x="873661" y="5100337"/>
            <a:ext cx="6371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Pelabelan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terpaku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1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8B970E9B-920F-7B49-83B2-2260EA1A03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387"/>
          <a:stretch/>
        </p:blipFill>
        <p:spPr>
          <a:xfrm>
            <a:off x="-3585185" y="2486639"/>
            <a:ext cx="2946645" cy="2737485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579253AC-8188-EE02-80A2-4719C34722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915" y="1064035"/>
            <a:ext cx="2723376" cy="2501292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DBF180EF-F86C-80EB-4285-94F9A0AD8A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049" y="1065485"/>
            <a:ext cx="2753744" cy="2491165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FCD425C4-A53B-C58B-5C9E-0EA109FCE3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858" y="3772457"/>
            <a:ext cx="2781935" cy="2546985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DE6ABE5A-36A5-62FF-8E76-424498087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915" y="3772457"/>
            <a:ext cx="2723376" cy="252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685314" y="7972978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Buku di rak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01909" y="7545403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796423" y="8521474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Orang kreatif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55404" y="10769969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888453" y="7955836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Research with solid fill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33496" y="7568724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26938" y="8371633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Daftar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181249" y="10705024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pendahuluan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653D7575-AB32-E3FB-0091-3C031E940D49}"/>
              </a:ext>
            </a:extLst>
          </p:cNvPr>
          <p:cNvGrpSpPr/>
          <p:nvPr/>
        </p:nvGrpSpPr>
        <p:grpSpPr>
          <a:xfrm>
            <a:off x="637911" y="1790701"/>
            <a:ext cx="3286389" cy="3209396"/>
            <a:chOff x="853810" y="2374135"/>
            <a:chExt cx="2765234" cy="2710150"/>
          </a:xfrm>
        </p:grpSpPr>
        <p:sp>
          <p:nvSpPr>
            <p:cNvPr id="33" name="Arc 1">
              <a:extLst>
                <a:ext uri="{FF2B5EF4-FFF2-40B4-BE49-F238E27FC236}">
                  <a16:creationId xmlns:a16="http://schemas.microsoft.com/office/drawing/2014/main" id="{58C421B7-2DE5-DD75-6FE7-C115E6784403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6">
              <a:extLst>
                <a:ext uri="{FF2B5EF4-FFF2-40B4-BE49-F238E27FC236}">
                  <a16:creationId xmlns:a16="http://schemas.microsoft.com/office/drawing/2014/main" id="{64B85BE9-0E71-49B8-A4C5-920413551305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16" descr="Brainstorm with solid fill">
              <a:extLst>
                <a:ext uri="{FF2B5EF4-FFF2-40B4-BE49-F238E27FC236}">
                  <a16:creationId xmlns:a16="http://schemas.microsoft.com/office/drawing/2014/main" id="{BCD5C1CF-D3F6-4BBD-B139-48952C75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pic>
        <p:nvPicPr>
          <p:cNvPr id="36" name="Gambar 35">
            <a:extLst>
              <a:ext uri="{FF2B5EF4-FFF2-40B4-BE49-F238E27FC236}">
                <a16:creationId xmlns:a16="http://schemas.microsoft.com/office/drawing/2014/main" id="{DE0D0331-B02A-1741-6CC7-1B67DEAAE9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933" y="-4753243"/>
            <a:ext cx="5105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9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71584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Pre-processing</a:t>
            </a: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35861C71-182F-B69B-F0B1-2DBF87FD0CA8}"/>
              </a:ext>
            </a:extLst>
          </p:cNvPr>
          <p:cNvSpPr txBox="1"/>
          <p:nvPr/>
        </p:nvSpPr>
        <p:spPr>
          <a:xfrm>
            <a:off x="1074159" y="1587498"/>
            <a:ext cx="1176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Resize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5C69924-3B53-CFC0-1098-F75E9B3B82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1" y="7355816"/>
            <a:ext cx="6605978" cy="3022263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24D381D-4586-7A84-0806-9CB424A00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18" y="7065130"/>
            <a:ext cx="3597922" cy="4589349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4A44BB3A-E66F-4101-B234-0DBE1F1772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387"/>
          <a:stretch/>
        </p:blipFill>
        <p:spPr>
          <a:xfrm>
            <a:off x="257011" y="2071353"/>
            <a:ext cx="2946645" cy="2737485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B9AE4BCF-BE52-842B-0D98-81224F6813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36" y="1362767"/>
            <a:ext cx="2723376" cy="2501292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3958CFC9-22B9-1EC9-932F-23E2D2E9B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70" y="1364217"/>
            <a:ext cx="2753744" cy="2491165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44711EFA-70FC-9188-E955-35A1BC8A5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9" y="4071189"/>
            <a:ext cx="2781935" cy="2546985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7708EAA1-5A1E-88AA-FB7D-F27925212C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36" y="4071189"/>
            <a:ext cx="2723376" cy="2527551"/>
          </a:xfrm>
          <a:prstGeom prst="rect">
            <a:avLst/>
          </a:prstGeom>
        </p:spPr>
      </p:pic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92599" y="5542934"/>
            <a:ext cx="2183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Augmentasi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6" name="Gambar 25">
            <a:extLst>
              <a:ext uri="{FF2B5EF4-FFF2-40B4-BE49-F238E27FC236}">
                <a16:creationId xmlns:a16="http://schemas.microsoft.com/office/drawing/2014/main" id="{416EF0E3-1E66-EEAB-D73C-CBCC8E749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666676" y="2507406"/>
            <a:ext cx="7449590" cy="2695951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C43D8999-7249-3622-D316-10DDD92F4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93345" y="1557613"/>
            <a:ext cx="3452184" cy="45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71584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Pre-processing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698624" y="1246354"/>
            <a:ext cx="2183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Data Split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1069802" y="4845686"/>
            <a:ext cx="6371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split: 70-20-10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Keuntungan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membedakan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</a:t>
            </a: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5113B012-A13E-2487-ADBD-6A84B828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28" y="1803425"/>
            <a:ext cx="7449590" cy="2695951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38AD4068-706A-6818-B7CA-5C6F578C1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749" y="1803425"/>
            <a:ext cx="3452184" cy="4540225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55443EBD-BC9E-B5DF-BFB9-54C0274C6C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387"/>
          <a:stretch/>
        </p:blipFill>
        <p:spPr>
          <a:xfrm>
            <a:off x="339024" y="-3024436"/>
            <a:ext cx="2946645" cy="2737485"/>
          </a:xfrm>
          <a:prstGeom prst="rect">
            <a:avLst/>
          </a:prstGeom>
        </p:spPr>
      </p:pic>
      <p:pic>
        <p:nvPicPr>
          <p:cNvPr id="26" name="Gambar 25">
            <a:extLst>
              <a:ext uri="{FF2B5EF4-FFF2-40B4-BE49-F238E27FC236}">
                <a16:creationId xmlns:a16="http://schemas.microsoft.com/office/drawing/2014/main" id="{5CA67A3B-6183-7B68-48CB-B3EC93451D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55" y="7065130"/>
            <a:ext cx="2723376" cy="2501292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75F24900-737F-EEDE-12BD-D333E12D9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89" y="7066580"/>
            <a:ext cx="2753744" cy="2491165"/>
          </a:xfrm>
          <a:prstGeom prst="rect">
            <a:avLst/>
          </a:prstGeom>
        </p:spPr>
      </p:pic>
      <p:pic>
        <p:nvPicPr>
          <p:cNvPr id="28" name="Gambar 27">
            <a:extLst>
              <a:ext uri="{FF2B5EF4-FFF2-40B4-BE49-F238E27FC236}">
                <a16:creationId xmlns:a16="http://schemas.microsoft.com/office/drawing/2014/main" id="{1F081702-4D2C-E1B4-31FD-A8B21885C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98" y="9773552"/>
            <a:ext cx="2781935" cy="2546985"/>
          </a:xfrm>
          <a:prstGeom prst="rect">
            <a:avLst/>
          </a:prstGeom>
        </p:spPr>
      </p:pic>
      <p:pic>
        <p:nvPicPr>
          <p:cNvPr id="29" name="Gambar 28">
            <a:extLst>
              <a:ext uri="{FF2B5EF4-FFF2-40B4-BE49-F238E27FC236}">
                <a16:creationId xmlns:a16="http://schemas.microsoft.com/office/drawing/2014/main" id="{19E605C3-9063-1145-ECD3-4D1F1A23C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55" y="9773552"/>
            <a:ext cx="2723376" cy="2527551"/>
          </a:xfrm>
          <a:prstGeom prst="rect">
            <a:avLst/>
          </a:prstGeom>
        </p:spPr>
      </p:pic>
      <p:pic>
        <p:nvPicPr>
          <p:cNvPr id="30" name="Gambar 29">
            <a:extLst>
              <a:ext uri="{FF2B5EF4-FFF2-40B4-BE49-F238E27FC236}">
                <a16:creationId xmlns:a16="http://schemas.microsoft.com/office/drawing/2014/main" id="{451FF85E-219A-E765-A5F5-438EBE00EE5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149" r="2243" b="13215"/>
          <a:stretch/>
        </p:blipFill>
        <p:spPr bwMode="auto">
          <a:xfrm>
            <a:off x="1219085" y="-1962525"/>
            <a:ext cx="6959077" cy="722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2208A4B7-334B-B656-66F2-7C3EF1CAB7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5172" r="2610" b="14775"/>
          <a:stretch/>
        </p:blipFill>
        <p:spPr bwMode="auto">
          <a:xfrm>
            <a:off x="1219085" y="-1164924"/>
            <a:ext cx="6959077" cy="737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972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511940" y="1270716"/>
            <a:ext cx="316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Depedency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YOLO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1032401" y="4331871"/>
            <a:ext cx="6371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Depedency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library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Ultralytics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5113B012-A13E-2487-ADBD-6A84B828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87908" y="1708019"/>
            <a:ext cx="7449590" cy="2695951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38AD4068-706A-6818-B7CA-5C6F578C1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2499" y="1708019"/>
            <a:ext cx="3452184" cy="45402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D5A0B73F-107B-FC4A-15A1-8D3334989E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149" r="2243" b="13215"/>
          <a:stretch/>
        </p:blipFill>
        <p:spPr bwMode="auto">
          <a:xfrm>
            <a:off x="1032401" y="2721797"/>
            <a:ext cx="6959077" cy="722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DEDCC0D4-CC36-7795-C933-BF6449E633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5172" r="2610" b="14775"/>
          <a:stretch/>
        </p:blipFill>
        <p:spPr bwMode="auto">
          <a:xfrm>
            <a:off x="1032401" y="3519398"/>
            <a:ext cx="6959077" cy="737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5ADE12E5-5516-032B-6835-67DD6338A39E}"/>
              </a:ext>
            </a:extLst>
          </p:cNvPr>
          <p:cNvSpPr txBox="1"/>
          <p:nvPr/>
        </p:nvSpPr>
        <p:spPr>
          <a:xfrm>
            <a:off x="8301976" y="3196082"/>
            <a:ext cx="3529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Kaggle dan code CLI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A685F55A-3C20-4BF1-9262-AC36F11A0E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049" r="2671" b="7895"/>
          <a:stretch/>
        </p:blipFill>
        <p:spPr bwMode="auto">
          <a:xfrm>
            <a:off x="721902" y="-2395676"/>
            <a:ext cx="7269576" cy="224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82478942-25D6-054E-6080-65728F9211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1" y="7255269"/>
            <a:ext cx="9311167" cy="17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2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Mendapatkan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dataset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1032400" y="4331871"/>
            <a:ext cx="7712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mendownload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mengekstrak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73C1E5E-6ACB-97AA-CA44-515C19811A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049" r="2671" b="7895"/>
          <a:stretch/>
        </p:blipFill>
        <p:spPr bwMode="auto">
          <a:xfrm>
            <a:off x="988859" y="1993668"/>
            <a:ext cx="7269576" cy="224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3616FBD7-EBF1-E1CB-1E83-294ADA27F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0" y="4883224"/>
            <a:ext cx="9311167" cy="1755337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B07D650D-1148-9DD8-89C7-F16DD44D38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149" r="2243" b="13215"/>
          <a:stretch/>
        </p:blipFill>
        <p:spPr bwMode="auto">
          <a:xfrm>
            <a:off x="-7136059" y="2785407"/>
            <a:ext cx="6959077" cy="722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24E5DF59-4A88-CAEE-9B50-F66B37222E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5172" r="2610" b="14775"/>
          <a:stretch/>
        </p:blipFill>
        <p:spPr bwMode="auto">
          <a:xfrm>
            <a:off x="13180859" y="3502834"/>
            <a:ext cx="6959077" cy="737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CEA51354-2DD7-2553-F72A-5DA1FD5AC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4818" y="2022937"/>
            <a:ext cx="4359152" cy="4265581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D61A9364-05A8-81B6-7A3F-C6787AD8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582" r="1536" b="4787"/>
          <a:stretch/>
        </p:blipFill>
        <p:spPr bwMode="auto">
          <a:xfrm>
            <a:off x="12855986" y="4239930"/>
            <a:ext cx="6483648" cy="226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6894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Mendapatkan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dataset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16722" y="2075661"/>
            <a:ext cx="6510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Hasil: data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data label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data.yaml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path 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73C1E5E-6ACB-97AA-CA44-515C19811A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049" r="2671" b="7895"/>
          <a:stretch/>
        </p:blipFill>
        <p:spPr bwMode="auto">
          <a:xfrm>
            <a:off x="1032400" y="-2366995"/>
            <a:ext cx="7269576" cy="224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3616FBD7-EBF1-E1CB-1E83-294ADA27F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0" y="7255269"/>
            <a:ext cx="9311167" cy="17553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CFA3A4B-8D77-D290-34F8-A0F564678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0" y="1915701"/>
            <a:ext cx="4359152" cy="4265581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B7F18CE4-761A-CDEA-9D01-33656894E3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582" r="1536" b="4787"/>
          <a:stretch/>
        </p:blipFill>
        <p:spPr bwMode="auto">
          <a:xfrm>
            <a:off x="5502686" y="3919289"/>
            <a:ext cx="6483648" cy="226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8121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Pelatihan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7298" y="3919288"/>
            <a:ext cx="110974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Menjalankan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 training pada task detect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jadi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daya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komputasi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Imgz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disesuaikan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yang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2CFA3A4B-8D77-D290-34F8-A0F564678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0200" y="1786498"/>
            <a:ext cx="4359152" cy="4265581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B7F18CE4-761A-CDEA-9D01-33656894E3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582" r="1536" b="4787"/>
          <a:stretch/>
        </p:blipFill>
        <p:spPr bwMode="auto">
          <a:xfrm>
            <a:off x="12411567" y="3919288"/>
            <a:ext cx="6483648" cy="226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BBFDC76F-F35F-130F-63CC-C3056B8E0A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9010" r="2260" b="10766"/>
          <a:stretch/>
        </p:blipFill>
        <p:spPr bwMode="auto">
          <a:xfrm>
            <a:off x="547298" y="1828752"/>
            <a:ext cx="11097404" cy="1904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C7D99813-973A-1071-C996-8CD0B002CE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9010" r="2260" b="10766"/>
          <a:stretch/>
        </p:blipFill>
        <p:spPr bwMode="auto">
          <a:xfrm>
            <a:off x="547298" y="7007074"/>
            <a:ext cx="11097404" cy="1904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DD923874-15AF-FD8D-DB1F-FE04C3CA4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85" y="-2863334"/>
            <a:ext cx="6696181" cy="2498191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3641C284-6CA1-8F85-543F-4DAABC3632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27916" y="-2846724"/>
            <a:ext cx="4316786" cy="2593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596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Evaluasi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7298" y="4563877"/>
            <a:ext cx="110974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berhenti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patience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(50 epoch)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tertinggi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model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sebaiknya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416x416 &gt; 608x608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FDC76F-F35F-130F-63CC-C3056B8E0A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9010" r="2260" b="10766"/>
          <a:stretch/>
        </p:blipFill>
        <p:spPr bwMode="auto">
          <a:xfrm>
            <a:off x="-11371053" y="2096232"/>
            <a:ext cx="11097404" cy="1904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F8BE2FD8-3934-BE92-225F-B92D9D6F3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98" y="1900704"/>
            <a:ext cx="6696181" cy="2498191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3BC1DC89-218E-67E8-7F95-4ECB3FFBD9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7129" y="1917314"/>
            <a:ext cx="4316786" cy="2593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13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Evaluasi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7298" y="4563877"/>
            <a:ext cx="110974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Perbedaan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keempat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kurang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kurang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yakin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menentukan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terbaik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selanjutnya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hyperparameter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FDC76F-F35F-130F-63CC-C3056B8E0A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9010" r="2260" b="10766"/>
          <a:stretch/>
        </p:blipFill>
        <p:spPr bwMode="auto">
          <a:xfrm>
            <a:off x="-11371053" y="2096232"/>
            <a:ext cx="11097404" cy="1904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F8BE2FD8-3934-BE92-225F-B92D9D6F3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01" y="7518108"/>
            <a:ext cx="6696181" cy="2498191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3BC1DC89-218E-67E8-7F95-4ECB3FFBD9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8332" y="7534718"/>
            <a:ext cx="4316786" cy="259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9324ABBC-AF89-2ED3-C854-DD0C66A2B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957" y="1955505"/>
            <a:ext cx="7112085" cy="232982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0AC18BBA-0501-5882-8564-ECBB82AAA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9011" y="2122174"/>
            <a:ext cx="4815362" cy="43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6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6633688" y="1868531"/>
            <a:ext cx="4815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yang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324ABBC-AF89-2ED3-C854-DD0C66A2B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860" y="2234056"/>
            <a:ext cx="7112085" cy="2329821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EF4C7B70-55D1-6492-1161-89745CF902BF}"/>
              </a:ext>
            </a:extLst>
          </p:cNvPr>
          <p:cNvSpPr txBox="1"/>
          <p:nvPr/>
        </p:nvSpPr>
        <p:spPr>
          <a:xfrm>
            <a:off x="5786742" y="3429000"/>
            <a:ext cx="481536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Batch: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batch size,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bobot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komputasi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dibutuhkan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Momentum: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momentum,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cepat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optimasi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decay: </a:t>
            </a:r>
            <a:r>
              <a:rPr lang="es-E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 besar nilai decay, semakin optimal laju pembelajaran </a:t>
            </a: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Optimizer: Adaptive Moment Estimation</a:t>
            </a: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 :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kecil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learning rate,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24B90DC-379A-E729-506D-F7483AC12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80" y="1868531"/>
            <a:ext cx="4815362" cy="43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3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24B90DC-379A-E729-506D-F7483AC1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01052" y="1995797"/>
            <a:ext cx="4815362" cy="4326303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3D459C5-F5A1-4ED8-591C-7B4825196A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552" r="2671" b="5461"/>
          <a:stretch/>
        </p:blipFill>
        <p:spPr bwMode="auto">
          <a:xfrm>
            <a:off x="524056" y="1968579"/>
            <a:ext cx="5298497" cy="2734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5BE0045E-020C-E61C-FB56-1B1AD5AB22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2227" r="2168" b="2989"/>
          <a:stretch/>
        </p:blipFill>
        <p:spPr bwMode="auto">
          <a:xfrm>
            <a:off x="6072569" y="2009775"/>
            <a:ext cx="5387358" cy="38685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DFFC028C-81E3-768F-044C-6BE7B04609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7829" r="2482" b="10313"/>
          <a:stretch/>
        </p:blipFill>
        <p:spPr bwMode="auto">
          <a:xfrm>
            <a:off x="524056" y="-2892797"/>
            <a:ext cx="5649088" cy="2510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ECB6E870-A95B-4291-31D2-4E39D0BF8D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57" y="7327588"/>
            <a:ext cx="8743505" cy="205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96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0" y="396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653D7575-AB32-E3FB-0091-3C031E940D49}"/>
              </a:ext>
            </a:extLst>
          </p:cNvPr>
          <p:cNvGrpSpPr/>
          <p:nvPr/>
        </p:nvGrpSpPr>
        <p:grpSpPr>
          <a:xfrm>
            <a:off x="-3461391" y="1824302"/>
            <a:ext cx="3286389" cy="3209396"/>
            <a:chOff x="853810" y="2374135"/>
            <a:chExt cx="2765234" cy="2710150"/>
          </a:xfrm>
        </p:grpSpPr>
        <p:sp>
          <p:nvSpPr>
            <p:cNvPr id="33" name="Arc 1">
              <a:extLst>
                <a:ext uri="{FF2B5EF4-FFF2-40B4-BE49-F238E27FC236}">
                  <a16:creationId xmlns:a16="http://schemas.microsoft.com/office/drawing/2014/main" id="{58C421B7-2DE5-DD75-6FE7-C115E6784403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6">
              <a:extLst>
                <a:ext uri="{FF2B5EF4-FFF2-40B4-BE49-F238E27FC236}">
                  <a16:creationId xmlns:a16="http://schemas.microsoft.com/office/drawing/2014/main" id="{64B85BE9-0E71-49B8-A4C5-920413551305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16" descr="Brainstorm with solid fill">
              <a:extLst>
                <a:ext uri="{FF2B5EF4-FFF2-40B4-BE49-F238E27FC236}">
                  <a16:creationId xmlns:a16="http://schemas.microsoft.com/office/drawing/2014/main" id="{BCD5C1CF-D3F6-4BBD-B139-48952C75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6" y="928156"/>
            <a:ext cx="5105400" cy="4305300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43D5C36C-BB14-57FA-6020-3E509405DFB5}"/>
              </a:ext>
            </a:extLst>
          </p:cNvPr>
          <p:cNvSpPr txBox="1"/>
          <p:nvPr/>
        </p:nvSpPr>
        <p:spPr>
          <a:xfrm>
            <a:off x="4850883" y="1034821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Pendidikan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periode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Khususnya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3EC84330-434B-9DCE-7A0A-1B21F45A0D50}"/>
              </a:ext>
            </a:extLst>
          </p:cNvPr>
          <p:cNvSpPr txBox="1"/>
          <p:nvPr/>
        </p:nvSpPr>
        <p:spPr>
          <a:xfrm>
            <a:off x="454526" y="5382530"/>
            <a:ext cx="4301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Undang-undang sistem pendidikan nasional Republik Indonesia No. 20 tahun 2003 pada Bab 1 Butir ke-14</a:t>
            </a: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B6441739-07EA-CB37-8DC6-3776829265E1}"/>
              </a:ext>
            </a:extLst>
          </p:cNvPr>
          <p:cNvSpPr txBox="1"/>
          <p:nvPr/>
        </p:nvSpPr>
        <p:spPr>
          <a:xfrm>
            <a:off x="4859973" y="1990599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mengajarkan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kepada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0586272E-9B3E-EBC6-ED34-50CB7230038B}"/>
              </a:ext>
            </a:extLst>
          </p:cNvPr>
          <p:cNvSpPr txBox="1"/>
          <p:nvPr/>
        </p:nvSpPr>
        <p:spPr>
          <a:xfrm>
            <a:off x="4850883" y="2932309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diminati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1960-an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4FCBCF59-B7D7-505F-D3FC-0D63C0206059}"/>
              </a:ext>
            </a:extLst>
          </p:cNvPr>
          <p:cNvSpPr txBox="1"/>
          <p:nvPr/>
        </p:nvSpPr>
        <p:spPr>
          <a:xfrm>
            <a:off x="4850883" y="3744580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arsitektur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populer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realtime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60009B06-4DC4-F1B2-6A88-FF0121F92F00}"/>
              </a:ext>
            </a:extLst>
          </p:cNvPr>
          <p:cNvSpPr txBox="1"/>
          <p:nvPr/>
        </p:nvSpPr>
        <p:spPr>
          <a:xfrm>
            <a:off x="4892743" y="4741661"/>
            <a:ext cx="7210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enelitian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bertujuan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menciptakan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metode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pembelajaran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anak-anak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lingkungan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Persegi Panjang 35">
            <a:extLst>
              <a:ext uri="{FF2B5EF4-FFF2-40B4-BE49-F238E27FC236}">
                <a16:creationId xmlns:a16="http://schemas.microsoft.com/office/drawing/2014/main" id="{2B292CCD-A52E-DBC5-1B98-61217EFA7CCE}"/>
              </a:ext>
            </a:extLst>
          </p:cNvPr>
          <p:cNvSpPr/>
          <p:nvPr/>
        </p:nvSpPr>
        <p:spPr>
          <a:xfrm>
            <a:off x="12646526" y="0"/>
            <a:ext cx="741045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7" name="Gambar 36">
            <a:extLst>
              <a:ext uri="{FF2B5EF4-FFF2-40B4-BE49-F238E27FC236}">
                <a16:creationId xmlns:a16="http://schemas.microsoft.com/office/drawing/2014/main" id="{C48E7FDE-DD17-8AD5-8734-53A6539705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2846" y="-4819494"/>
            <a:ext cx="4509044" cy="44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24B90DC-379A-E729-506D-F7483AC12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01052" y="1995797"/>
            <a:ext cx="4815362" cy="4326303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EEB945BA-E125-5ADF-4FCE-59662232E4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7829" r="2482" b="10313"/>
          <a:stretch/>
        </p:blipFill>
        <p:spPr bwMode="auto">
          <a:xfrm>
            <a:off x="639600" y="1868531"/>
            <a:ext cx="5649088" cy="2510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6925535" y="2005213"/>
            <a:ext cx="4815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naik 3 – 4 %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0,83 &gt; 0.88971 </a:t>
            </a: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9D77FAB3-A6D8-1676-3098-A852A79B1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57" y="4592150"/>
            <a:ext cx="8743505" cy="205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95ABB24D-7ECA-268C-B864-A9A6E6D06F5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552" r="2671" b="5461"/>
          <a:stretch/>
        </p:blipFill>
        <p:spPr bwMode="auto">
          <a:xfrm>
            <a:off x="-6379726" y="1817468"/>
            <a:ext cx="5298497" cy="2734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1B9D39A8-1664-3568-1693-2398DBA1DED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2227" r="2168" b="2989"/>
          <a:stretch/>
        </p:blipFill>
        <p:spPr bwMode="auto">
          <a:xfrm>
            <a:off x="12449977" y="1752999"/>
            <a:ext cx="5387358" cy="38685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6D13D0B0-0F66-FC80-AD6C-57920EDB5A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1523" y="1159234"/>
            <a:ext cx="4850420" cy="363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03797B6F-1AFE-3900-7BCF-249CC49F79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77690" y="3295606"/>
            <a:ext cx="4473685" cy="33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55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EB945BA-E125-5ADF-4FCE-59662232E4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7829" r="2482" b="10313"/>
          <a:stretch/>
        </p:blipFill>
        <p:spPr bwMode="auto">
          <a:xfrm>
            <a:off x="-6056167" y="2082110"/>
            <a:ext cx="5649088" cy="2510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6925535" y="2005213"/>
            <a:ext cx="48153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kurang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mampu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mendeteksi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Sepatu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Sepatu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dianggap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background</a:t>
            </a: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9D77FAB3-A6D8-1676-3098-A852A79B1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47" y="7083827"/>
            <a:ext cx="8743505" cy="205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919A02C0-000E-D8A2-0B92-9C3893590A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1" y="2155131"/>
            <a:ext cx="4850420" cy="363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024CBAEB-9D3B-1FAB-3BEC-FB8BC05B7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535" y="3337130"/>
            <a:ext cx="4473685" cy="3355264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971CB4CF-65BF-CF0C-60A2-D351560280B5}"/>
              </a:ext>
            </a:extLst>
          </p:cNvPr>
          <p:cNvSpPr txBox="1"/>
          <p:nvPr/>
        </p:nvSpPr>
        <p:spPr>
          <a:xfrm>
            <a:off x="2299061" y="1580552"/>
            <a:ext cx="1508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 after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47F22470-D3F7-90DA-C2D0-7D5D28EA6A06}"/>
              </a:ext>
            </a:extLst>
          </p:cNvPr>
          <p:cNvSpPr txBox="1"/>
          <p:nvPr/>
        </p:nvSpPr>
        <p:spPr>
          <a:xfrm>
            <a:off x="5094514" y="5950449"/>
            <a:ext cx="1831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 before</a:t>
            </a:r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708FE29E-4ABF-EF5E-DAEE-81AF47AB4C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053" y="2328931"/>
            <a:ext cx="7800922" cy="3901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35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2265045" y="5873327"/>
            <a:ext cx="815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Grafik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loss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menurun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Grafik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precision | recall |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19A02C0-000E-D8A2-0B92-9C3893590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5657" y="1708019"/>
            <a:ext cx="5815691" cy="436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826CFDC9-EC03-3548-9136-F1383ADD2B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39" y="1818590"/>
            <a:ext cx="7800922" cy="3901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840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Validitas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2265045" y="5873327"/>
            <a:ext cx="815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Grafik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loss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menurun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Grafik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precision | recall |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826CFDC9-EC03-3548-9136-F1383ADD2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22" y="7219988"/>
            <a:ext cx="7800922" cy="3901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554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8716" y="1187978"/>
            <a:ext cx="4509044" cy="4482044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781550" y="0"/>
            <a:ext cx="7410450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3EC84330-434B-9DCE-7A0A-1B21F45A0D50}"/>
              </a:ext>
            </a:extLst>
          </p:cNvPr>
          <p:cNvSpPr txBox="1"/>
          <p:nvPr/>
        </p:nvSpPr>
        <p:spPr>
          <a:xfrm>
            <a:off x="312846" y="7014432"/>
            <a:ext cx="4301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Undang-undang sistem pendidikan nasional Republik Indonesia No. 20 tahun 2003 pada Bab 1 Butir ke-14</a:t>
            </a: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B6441739-07EA-CB37-8DC6-3776829265E1}"/>
              </a:ext>
            </a:extLst>
          </p:cNvPr>
          <p:cNvSpPr txBox="1"/>
          <p:nvPr/>
        </p:nvSpPr>
        <p:spPr>
          <a:xfrm>
            <a:off x="4958169" y="2158958"/>
            <a:ext cx="6981588" cy="2803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belum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dimanfaatkan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optimal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anak-anak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Penerapan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computer vision,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diharapkan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solidFill>
                <a:schemeClr val="bg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02CBD7E2-08FE-6BE5-1196-486D452C3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3850" y="7937762"/>
            <a:ext cx="5105400" cy="4305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169" y="8268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Rumusan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masalah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4F14B427-8640-18B8-81E6-29320EA211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320716" y="1187977"/>
            <a:ext cx="4509044" cy="38842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781417-C16A-0A63-BD53-0E62F2A6C6CF}"/>
              </a:ext>
            </a:extLst>
          </p:cNvPr>
          <p:cNvSpPr txBox="1">
            <a:spLocks/>
          </p:cNvSpPr>
          <p:nvPr/>
        </p:nvSpPr>
        <p:spPr>
          <a:xfrm>
            <a:off x="-5171798" y="966256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batasan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F3398A-BD95-9E4F-609D-D66AC2DE0473}"/>
              </a:ext>
            </a:extLst>
          </p:cNvPr>
          <p:cNvSpPr txBox="1">
            <a:spLocks/>
          </p:cNvSpPr>
          <p:nvPr/>
        </p:nvSpPr>
        <p:spPr>
          <a:xfrm>
            <a:off x="11472714" y="505951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tujuan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677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048CE673-03B0-B204-59F7-160BA03928EC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41478" y="1486852"/>
            <a:ext cx="4509044" cy="388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F30DE7D-E9FF-134E-F5C4-30417EB1D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907262"/>
            <a:ext cx="6019800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batasan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0F0AEB-2A87-E553-E9C2-2787B373D447}"/>
              </a:ext>
            </a:extLst>
          </p:cNvPr>
          <p:cNvSpPr txBox="1">
            <a:spLocks/>
          </p:cNvSpPr>
          <p:nvPr/>
        </p:nvSpPr>
        <p:spPr>
          <a:xfrm>
            <a:off x="6210300" y="889765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tujuan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7F5E90FD-3F82-D85B-8216-58F70495BC77}"/>
              </a:ext>
            </a:extLst>
          </p:cNvPr>
          <p:cNvSpPr txBox="1"/>
          <p:nvPr/>
        </p:nvSpPr>
        <p:spPr>
          <a:xfrm>
            <a:off x="389046" y="2382675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 – 4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65092ECD-6BAE-56AC-B8BD-A366D70C0D16}"/>
              </a:ext>
            </a:extLst>
          </p:cNvPr>
          <p:cNvSpPr txBox="1"/>
          <p:nvPr/>
        </p:nvSpPr>
        <p:spPr>
          <a:xfrm>
            <a:off x="389046" y="2826015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77E51073-A808-DB8E-1F6E-C419EA5543DB}"/>
              </a:ext>
            </a:extLst>
          </p:cNvPr>
          <p:cNvSpPr txBox="1"/>
          <p:nvPr/>
        </p:nvSpPr>
        <p:spPr>
          <a:xfrm>
            <a:off x="389046" y="3326596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Kuesioner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D28330B5-7D03-A81A-5041-22262FD4BEC2}"/>
              </a:ext>
            </a:extLst>
          </p:cNvPr>
          <p:cNvSpPr txBox="1"/>
          <p:nvPr/>
        </p:nvSpPr>
        <p:spPr>
          <a:xfrm>
            <a:off x="8020040" y="2307315"/>
            <a:ext cx="3834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Menerapkan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B379F244-55D0-2412-2DF4-FEC6A0D0BDED}"/>
              </a:ext>
            </a:extLst>
          </p:cNvPr>
          <p:cNvSpPr txBox="1"/>
          <p:nvPr/>
        </p:nvSpPr>
        <p:spPr>
          <a:xfrm>
            <a:off x="8045702" y="3542024"/>
            <a:ext cx="3834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penelitian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lowchart: Connector 2">
            <a:extLst>
              <a:ext uri="{FF2B5EF4-FFF2-40B4-BE49-F238E27FC236}">
                <a16:creationId xmlns:a16="http://schemas.microsoft.com/office/drawing/2014/main" id="{C02106AA-2AA6-358F-B82A-83BD587287F4}"/>
              </a:ext>
            </a:extLst>
          </p:cNvPr>
          <p:cNvSpPr/>
          <p:nvPr/>
        </p:nvSpPr>
        <p:spPr>
          <a:xfrm>
            <a:off x="8350522" y="7278958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rgbClr val="D7E2DC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5">
            <a:extLst>
              <a:ext uri="{FF2B5EF4-FFF2-40B4-BE49-F238E27FC236}">
                <a16:creationId xmlns:a16="http://schemas.microsoft.com/office/drawing/2014/main" id="{FD9ED2D1-2C1F-DB46-E5F7-B491863CAEE6}"/>
              </a:ext>
            </a:extLst>
          </p:cNvPr>
          <p:cNvSpPr/>
          <p:nvPr/>
        </p:nvSpPr>
        <p:spPr>
          <a:xfrm>
            <a:off x="5007314" y="-2900992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rgbClr val="CFC7B3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6">
            <a:extLst>
              <a:ext uri="{FF2B5EF4-FFF2-40B4-BE49-F238E27FC236}">
                <a16:creationId xmlns:a16="http://schemas.microsoft.com/office/drawing/2014/main" id="{E0CD8377-2FE1-0C39-CF6B-B1790B74D975}"/>
              </a:ext>
            </a:extLst>
          </p:cNvPr>
          <p:cNvSpPr/>
          <p:nvPr/>
        </p:nvSpPr>
        <p:spPr>
          <a:xfrm>
            <a:off x="976173" y="7172017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16" descr="Bayi merangkak dengan isian solid">
            <a:extLst>
              <a:ext uri="{FF2B5EF4-FFF2-40B4-BE49-F238E27FC236}">
                <a16:creationId xmlns:a16="http://schemas.microsoft.com/office/drawing/2014/main" id="{C1582945-BF28-B84A-81AC-D79846699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87944" y="7646052"/>
            <a:ext cx="1364881" cy="1364881"/>
          </a:xfrm>
          <a:prstGeom prst="rect">
            <a:avLst/>
          </a:prstGeom>
        </p:spPr>
      </p:pic>
      <p:pic>
        <p:nvPicPr>
          <p:cNvPr id="29" name="Graphic 18" descr="Atom dengan isian solid">
            <a:extLst>
              <a:ext uri="{FF2B5EF4-FFF2-40B4-BE49-F238E27FC236}">
                <a16:creationId xmlns:a16="http://schemas.microsoft.com/office/drawing/2014/main" id="{B63A552F-8083-A086-4E4F-69C670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974900" y="7896923"/>
            <a:ext cx="1134250" cy="1134250"/>
          </a:xfrm>
          <a:prstGeom prst="rect">
            <a:avLst/>
          </a:prstGeom>
        </p:spPr>
      </p:pic>
      <p:pic>
        <p:nvPicPr>
          <p:cNvPr id="30" name="Graphic 22" descr="Clipboard with solid fill">
            <a:extLst>
              <a:ext uri="{FF2B5EF4-FFF2-40B4-BE49-F238E27FC236}">
                <a16:creationId xmlns:a16="http://schemas.microsoft.com/office/drawing/2014/main" id="{BEA373E7-7973-45DD-B2A4-F80920190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7680" y="-2291792"/>
            <a:ext cx="1139828" cy="1139828"/>
          </a:xfrm>
          <a:prstGeom prst="rect">
            <a:avLst/>
          </a:prstGeom>
        </p:spPr>
      </p:pic>
      <p:sp>
        <p:nvSpPr>
          <p:cNvPr id="31" name="Rectangle: Rounded Corners 23">
            <a:extLst>
              <a:ext uri="{FF2B5EF4-FFF2-40B4-BE49-F238E27FC236}">
                <a16:creationId xmlns:a16="http://schemas.microsoft.com/office/drawing/2014/main" id="{B610FFAC-305F-25B6-E4A9-A5E2227468D8}"/>
              </a:ext>
            </a:extLst>
          </p:cNvPr>
          <p:cNvSpPr/>
          <p:nvPr/>
        </p:nvSpPr>
        <p:spPr>
          <a:xfrm>
            <a:off x="976173" y="9930533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D5EFB5FC-81E3-E88E-264D-DA37740E18B2}"/>
              </a:ext>
            </a:extLst>
          </p:cNvPr>
          <p:cNvSpPr/>
          <p:nvPr/>
        </p:nvSpPr>
        <p:spPr>
          <a:xfrm>
            <a:off x="4954719" y="-3804202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pendidikan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75A2A6C2-3994-DA2A-62AE-FD180A48EC4A}"/>
              </a:ext>
            </a:extLst>
          </p:cNvPr>
          <p:cNvSpPr/>
          <p:nvPr/>
        </p:nvSpPr>
        <p:spPr>
          <a:xfrm>
            <a:off x="8374155" y="10006236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9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048CE673-03B0-B204-59F7-160BA03928EC}"/>
              </a:ext>
            </a:extLst>
          </p:cNvPr>
          <p:cNvSpPr/>
          <p:nvPr/>
        </p:nvSpPr>
        <p:spPr>
          <a:xfrm>
            <a:off x="-6943721" y="0"/>
            <a:ext cx="6096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41478" y="7234374"/>
            <a:ext cx="4509044" cy="3884296"/>
          </a:xfrm>
          <a:prstGeom prst="rect">
            <a:avLst/>
          </a:prstGeom>
        </p:spPr>
      </p:pic>
      <p:grpSp>
        <p:nvGrpSpPr>
          <p:cNvPr id="8" name="Grup 7">
            <a:extLst>
              <a:ext uri="{FF2B5EF4-FFF2-40B4-BE49-F238E27FC236}">
                <a16:creationId xmlns:a16="http://schemas.microsoft.com/office/drawing/2014/main" id="{D02BB6FD-EF4A-FEFD-77A2-BD0DC5AF8B6F}"/>
              </a:ext>
            </a:extLst>
          </p:cNvPr>
          <p:cNvGrpSpPr/>
          <p:nvPr/>
        </p:nvGrpSpPr>
        <p:grpSpPr>
          <a:xfrm>
            <a:off x="8350522" y="2971868"/>
            <a:ext cx="2405971" cy="2405971"/>
            <a:chOff x="8350522" y="2971868"/>
            <a:chExt cx="2405971" cy="2405971"/>
          </a:xfrm>
        </p:grpSpPr>
        <p:sp>
          <p:nvSpPr>
            <p:cNvPr id="18" name="Flowchart: Connector 2">
              <a:extLst>
                <a:ext uri="{FF2B5EF4-FFF2-40B4-BE49-F238E27FC236}">
                  <a16:creationId xmlns:a16="http://schemas.microsoft.com/office/drawing/2014/main" id="{98096E1C-E12D-022F-E958-0AD8C7655C12}"/>
                </a:ext>
              </a:extLst>
            </p:cNvPr>
            <p:cNvSpPr/>
            <p:nvPr/>
          </p:nvSpPr>
          <p:spPr>
            <a:xfrm>
              <a:off x="8350522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D7E2DC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18" descr="Atom dengan isian solid">
              <a:extLst>
                <a:ext uri="{FF2B5EF4-FFF2-40B4-BE49-F238E27FC236}">
                  <a16:creationId xmlns:a16="http://schemas.microsoft.com/office/drawing/2014/main" id="{BBC5E117-43C6-75D4-3CFF-DAFE8216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974900" y="3589833"/>
              <a:ext cx="1134250" cy="1134250"/>
            </a:xfrm>
            <a:prstGeom prst="rect">
              <a:avLst/>
            </a:prstGeom>
          </p:spPr>
        </p:pic>
      </p:grpSp>
      <p:grpSp>
        <p:nvGrpSpPr>
          <p:cNvPr id="7" name="Grup 6">
            <a:extLst>
              <a:ext uri="{FF2B5EF4-FFF2-40B4-BE49-F238E27FC236}">
                <a16:creationId xmlns:a16="http://schemas.microsoft.com/office/drawing/2014/main" id="{6A83D328-74AF-090C-555F-032228D996C0}"/>
              </a:ext>
            </a:extLst>
          </p:cNvPr>
          <p:cNvGrpSpPr/>
          <p:nvPr/>
        </p:nvGrpSpPr>
        <p:grpSpPr>
          <a:xfrm>
            <a:off x="4778135" y="2971868"/>
            <a:ext cx="2405971" cy="2405971"/>
            <a:chOff x="4778135" y="2971868"/>
            <a:chExt cx="2405971" cy="2405971"/>
          </a:xfrm>
        </p:grpSpPr>
        <p:sp>
          <p:nvSpPr>
            <p:cNvPr id="24" name="Flowchart: Connector 5">
              <a:extLst>
                <a:ext uri="{FF2B5EF4-FFF2-40B4-BE49-F238E27FC236}">
                  <a16:creationId xmlns:a16="http://schemas.microsoft.com/office/drawing/2014/main" id="{EA45AF73-EE3A-81E4-257E-E6F5B4310AE8}"/>
                </a:ext>
              </a:extLst>
            </p:cNvPr>
            <p:cNvSpPr/>
            <p:nvPr/>
          </p:nvSpPr>
          <p:spPr>
            <a:xfrm>
              <a:off x="4778135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CFC7B3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Graphic 22" descr="Bayi merangkak dengan isian solid">
              <a:extLst>
                <a:ext uri="{FF2B5EF4-FFF2-40B4-BE49-F238E27FC236}">
                  <a16:creationId xmlns:a16="http://schemas.microsoft.com/office/drawing/2014/main" id="{800A7EBE-DFD6-8039-076D-DCD20394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341256" y="3410281"/>
              <a:ext cx="1310615" cy="1310615"/>
            </a:xfrm>
            <a:prstGeom prst="rect">
              <a:avLst/>
            </a:prstGeom>
          </p:spPr>
        </p:pic>
      </p:grpSp>
      <p:sp>
        <p:nvSpPr>
          <p:cNvPr id="32" name="Rectangle: Rounded Corners 23">
            <a:extLst>
              <a:ext uri="{FF2B5EF4-FFF2-40B4-BE49-F238E27FC236}">
                <a16:creationId xmlns:a16="http://schemas.microsoft.com/office/drawing/2014/main" id="{2F4FA501-9A85-0A9C-15C7-5CA539AF2B66}"/>
              </a:ext>
            </a:extLst>
          </p:cNvPr>
          <p:cNvSpPr/>
          <p:nvPr/>
        </p:nvSpPr>
        <p:spPr>
          <a:xfrm>
            <a:off x="1153154" y="5673023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Pendidikan</a:t>
            </a:r>
          </a:p>
        </p:txBody>
      </p:sp>
      <p:sp>
        <p:nvSpPr>
          <p:cNvPr id="33" name="Rectangle: Rounded Corners 24">
            <a:extLst>
              <a:ext uri="{FF2B5EF4-FFF2-40B4-BE49-F238E27FC236}">
                <a16:creationId xmlns:a16="http://schemas.microsoft.com/office/drawing/2014/main" id="{A846913B-9D1E-54E9-778B-078EF7BF04F1}"/>
              </a:ext>
            </a:extLst>
          </p:cNvPr>
          <p:cNvSpPr/>
          <p:nvPr/>
        </p:nvSpPr>
        <p:spPr>
          <a:xfrm>
            <a:off x="4725540" y="2068658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4" name="Rectangle: Rounded Corners 25">
            <a:extLst>
              <a:ext uri="{FF2B5EF4-FFF2-40B4-BE49-F238E27FC236}">
                <a16:creationId xmlns:a16="http://schemas.microsoft.com/office/drawing/2014/main" id="{8FB06353-C2FB-EE46-6509-81134C3FE535}"/>
              </a:ext>
            </a:extLst>
          </p:cNvPr>
          <p:cNvSpPr/>
          <p:nvPr/>
        </p:nvSpPr>
        <p:spPr>
          <a:xfrm>
            <a:off x="8374155" y="5699146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0FB8DAC-5067-2D79-52CC-0EB0F0E2C6DF}"/>
              </a:ext>
            </a:extLst>
          </p:cNvPr>
          <p:cNvSpPr txBox="1">
            <a:spLocks/>
          </p:cNvSpPr>
          <p:nvPr/>
        </p:nvSpPr>
        <p:spPr>
          <a:xfrm>
            <a:off x="0" y="1037250"/>
            <a:ext cx="122301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Manfaat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penelitian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D9A6DA66-9B96-1882-F159-DCAC62414A80}"/>
              </a:ext>
            </a:extLst>
          </p:cNvPr>
          <p:cNvGrpSpPr/>
          <p:nvPr/>
        </p:nvGrpSpPr>
        <p:grpSpPr>
          <a:xfrm>
            <a:off x="1153154" y="2914507"/>
            <a:ext cx="2405971" cy="2405971"/>
            <a:chOff x="1153154" y="2914507"/>
            <a:chExt cx="2405971" cy="2405971"/>
          </a:xfrm>
        </p:grpSpPr>
        <p:sp>
          <p:nvSpPr>
            <p:cNvPr id="27" name="Flowchart: Connector 6">
              <a:extLst>
                <a:ext uri="{FF2B5EF4-FFF2-40B4-BE49-F238E27FC236}">
                  <a16:creationId xmlns:a16="http://schemas.microsoft.com/office/drawing/2014/main" id="{3CB0FF43-ED10-DC71-78E4-D478DDD4683F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Graphic 22" descr="Clipboard with solid fill">
              <a:extLst>
                <a:ext uri="{FF2B5EF4-FFF2-40B4-BE49-F238E27FC236}">
                  <a16:creationId xmlns:a16="http://schemas.microsoft.com/office/drawing/2014/main" id="{5C229EED-41F5-C58A-E7DA-838E4501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891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Tinjauan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pustaka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6" name="Gambar 35">
            <a:extLst>
              <a:ext uri="{FF2B5EF4-FFF2-40B4-BE49-F238E27FC236}">
                <a16:creationId xmlns:a16="http://schemas.microsoft.com/office/drawing/2014/main" id="{DE0D0331-B02A-1741-6CC7-1B67DEAAE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33" y="-4753243"/>
            <a:ext cx="5105400" cy="4305300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964C3594-67F2-D8EE-2AF7-AE61082F5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72085" y="1132491"/>
            <a:ext cx="4593018" cy="4593018"/>
          </a:xfrm>
          <a:prstGeom prst="rect">
            <a:avLst/>
          </a:prstGeom>
        </p:spPr>
      </p:pic>
      <p:grpSp>
        <p:nvGrpSpPr>
          <p:cNvPr id="39" name="Grup 38">
            <a:extLst>
              <a:ext uri="{FF2B5EF4-FFF2-40B4-BE49-F238E27FC236}">
                <a16:creationId xmlns:a16="http://schemas.microsoft.com/office/drawing/2014/main" id="{9C3334B2-74F4-4436-DACD-A9E25E2003BC}"/>
              </a:ext>
            </a:extLst>
          </p:cNvPr>
          <p:cNvGrpSpPr/>
          <p:nvPr/>
        </p:nvGrpSpPr>
        <p:grpSpPr>
          <a:xfrm>
            <a:off x="8495468" y="8209153"/>
            <a:ext cx="2405971" cy="2405971"/>
            <a:chOff x="8350522" y="2971868"/>
            <a:chExt cx="2405971" cy="2405971"/>
          </a:xfrm>
        </p:grpSpPr>
        <p:sp>
          <p:nvSpPr>
            <p:cNvPr id="40" name="Flowchart: Connector 2">
              <a:extLst>
                <a:ext uri="{FF2B5EF4-FFF2-40B4-BE49-F238E27FC236}">
                  <a16:creationId xmlns:a16="http://schemas.microsoft.com/office/drawing/2014/main" id="{4DAFDFA4-BC8D-3379-2A3C-11DE787EA1E5}"/>
                </a:ext>
              </a:extLst>
            </p:cNvPr>
            <p:cNvSpPr/>
            <p:nvPr/>
          </p:nvSpPr>
          <p:spPr>
            <a:xfrm>
              <a:off x="8350522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D7E2DC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18" descr="Atom dengan isian solid">
              <a:extLst>
                <a:ext uri="{FF2B5EF4-FFF2-40B4-BE49-F238E27FC236}">
                  <a16:creationId xmlns:a16="http://schemas.microsoft.com/office/drawing/2014/main" id="{8960CBB9-E7E9-246B-C472-2A268AC8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974900" y="3589833"/>
              <a:ext cx="1134250" cy="1134250"/>
            </a:xfrm>
            <a:prstGeom prst="rect">
              <a:avLst/>
            </a:prstGeom>
          </p:spPr>
        </p:pic>
      </p:grpSp>
      <p:grpSp>
        <p:nvGrpSpPr>
          <p:cNvPr id="46" name="Grup 45">
            <a:extLst>
              <a:ext uri="{FF2B5EF4-FFF2-40B4-BE49-F238E27FC236}">
                <a16:creationId xmlns:a16="http://schemas.microsoft.com/office/drawing/2014/main" id="{7C8BEEDE-A172-9AB0-D3D9-D75ACF54D241}"/>
              </a:ext>
            </a:extLst>
          </p:cNvPr>
          <p:cNvGrpSpPr/>
          <p:nvPr/>
        </p:nvGrpSpPr>
        <p:grpSpPr>
          <a:xfrm>
            <a:off x="4923081" y="8209153"/>
            <a:ext cx="2405971" cy="2405971"/>
            <a:chOff x="4778135" y="2971868"/>
            <a:chExt cx="2405971" cy="2405971"/>
          </a:xfrm>
        </p:grpSpPr>
        <p:sp>
          <p:nvSpPr>
            <p:cNvPr id="47" name="Flowchart: Connector 5">
              <a:extLst>
                <a:ext uri="{FF2B5EF4-FFF2-40B4-BE49-F238E27FC236}">
                  <a16:creationId xmlns:a16="http://schemas.microsoft.com/office/drawing/2014/main" id="{60C2A89D-4E62-EA3A-4BCD-C3D1B7CB21C4}"/>
                </a:ext>
              </a:extLst>
            </p:cNvPr>
            <p:cNvSpPr/>
            <p:nvPr/>
          </p:nvSpPr>
          <p:spPr>
            <a:xfrm>
              <a:off x="4778135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CFC7B3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22" descr="Bayi merangkak dengan isian solid">
              <a:extLst>
                <a:ext uri="{FF2B5EF4-FFF2-40B4-BE49-F238E27FC236}">
                  <a16:creationId xmlns:a16="http://schemas.microsoft.com/office/drawing/2014/main" id="{BC487FAC-6ED1-5974-FA17-D4E79FC82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341256" y="3410281"/>
              <a:ext cx="1310615" cy="1310615"/>
            </a:xfrm>
            <a:prstGeom prst="rect">
              <a:avLst/>
            </a:prstGeom>
          </p:spPr>
        </p:pic>
      </p:grpSp>
      <p:sp>
        <p:nvSpPr>
          <p:cNvPr id="49" name="Rectangle: Rounded Corners 23">
            <a:extLst>
              <a:ext uri="{FF2B5EF4-FFF2-40B4-BE49-F238E27FC236}">
                <a16:creationId xmlns:a16="http://schemas.microsoft.com/office/drawing/2014/main" id="{1F2FA9CC-5E3A-A29C-547A-044B7E155B9C}"/>
              </a:ext>
            </a:extLst>
          </p:cNvPr>
          <p:cNvSpPr/>
          <p:nvPr/>
        </p:nvSpPr>
        <p:spPr>
          <a:xfrm>
            <a:off x="1186897" y="7680737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Pendidikan</a:t>
            </a:r>
          </a:p>
        </p:txBody>
      </p:sp>
      <p:sp>
        <p:nvSpPr>
          <p:cNvPr id="55" name="Rectangle: Rounded Corners 24">
            <a:extLst>
              <a:ext uri="{FF2B5EF4-FFF2-40B4-BE49-F238E27FC236}">
                <a16:creationId xmlns:a16="http://schemas.microsoft.com/office/drawing/2014/main" id="{57444E63-452B-FE01-291D-45520A6A93B4}"/>
              </a:ext>
            </a:extLst>
          </p:cNvPr>
          <p:cNvSpPr/>
          <p:nvPr/>
        </p:nvSpPr>
        <p:spPr>
          <a:xfrm>
            <a:off x="4870486" y="7305943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6" name="Rectangle: Rounded Corners 25">
            <a:extLst>
              <a:ext uri="{FF2B5EF4-FFF2-40B4-BE49-F238E27FC236}">
                <a16:creationId xmlns:a16="http://schemas.microsoft.com/office/drawing/2014/main" id="{A652DAF8-95B4-91C2-B741-D70A3E7BD9F6}"/>
              </a:ext>
            </a:extLst>
          </p:cNvPr>
          <p:cNvSpPr/>
          <p:nvPr/>
        </p:nvSpPr>
        <p:spPr>
          <a:xfrm>
            <a:off x="8519101" y="10936431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57" name="Grup 56">
            <a:extLst>
              <a:ext uri="{FF2B5EF4-FFF2-40B4-BE49-F238E27FC236}">
                <a16:creationId xmlns:a16="http://schemas.microsoft.com/office/drawing/2014/main" id="{FA6087A0-6603-2196-5463-CE68854E800F}"/>
              </a:ext>
            </a:extLst>
          </p:cNvPr>
          <p:cNvGrpSpPr/>
          <p:nvPr/>
        </p:nvGrpSpPr>
        <p:grpSpPr>
          <a:xfrm>
            <a:off x="381000" y="2133601"/>
            <a:ext cx="3178125" cy="3186878"/>
            <a:chOff x="1153154" y="2914507"/>
            <a:chExt cx="2405971" cy="2405971"/>
          </a:xfrm>
        </p:grpSpPr>
        <p:sp>
          <p:nvSpPr>
            <p:cNvPr id="58" name="Flowchart: Connector 6">
              <a:extLst>
                <a:ext uri="{FF2B5EF4-FFF2-40B4-BE49-F238E27FC236}">
                  <a16:creationId xmlns:a16="http://schemas.microsoft.com/office/drawing/2014/main" id="{62D7529D-4375-4101-6214-6EF697D6348D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22" descr="Clipboard with solid fill">
              <a:extLst>
                <a:ext uri="{FF2B5EF4-FFF2-40B4-BE49-F238E27FC236}">
                  <a16:creationId xmlns:a16="http://schemas.microsoft.com/office/drawing/2014/main" id="{A55E1412-D1B1-81F8-676A-5CBA3D97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94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Pendidikan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usia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dini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20790B15-D45C-9A10-212A-18199851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894" y="1132491"/>
            <a:ext cx="4593018" cy="4593018"/>
          </a:xfrm>
          <a:prstGeom prst="rect">
            <a:avLst/>
          </a:prstGeom>
        </p:spPr>
      </p:pic>
      <p:grpSp>
        <p:nvGrpSpPr>
          <p:cNvPr id="22" name="Grup 21">
            <a:extLst>
              <a:ext uri="{FF2B5EF4-FFF2-40B4-BE49-F238E27FC236}">
                <a16:creationId xmlns:a16="http://schemas.microsoft.com/office/drawing/2014/main" id="{0F80DDB7-21B6-5BA8-316B-F6B082987441}"/>
              </a:ext>
            </a:extLst>
          </p:cNvPr>
          <p:cNvGrpSpPr/>
          <p:nvPr/>
        </p:nvGrpSpPr>
        <p:grpSpPr>
          <a:xfrm>
            <a:off x="389046" y="7294042"/>
            <a:ext cx="3178125" cy="3186878"/>
            <a:chOff x="1153154" y="2914507"/>
            <a:chExt cx="2405971" cy="2405971"/>
          </a:xfrm>
        </p:grpSpPr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CDB42A62-3A3A-2462-351C-AC113A20DCCA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2" descr="Clipboard with solid fill">
              <a:extLst>
                <a:ext uri="{FF2B5EF4-FFF2-40B4-BE49-F238E27FC236}">
                  <a16:creationId xmlns:a16="http://schemas.microsoft.com/office/drawing/2014/main" id="{DCB1992E-A032-1A5F-C131-03990D93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38741" y="1937168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Pra-operasional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 – 7):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lingkungan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simbolis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38741" y="975945"/>
            <a:ext cx="6797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 – 6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mengalami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fundamental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CA57E49D-CE15-CA8C-8939-87C75876755E}"/>
              </a:ext>
            </a:extLst>
          </p:cNvPr>
          <p:cNvSpPr txBox="1"/>
          <p:nvPr/>
        </p:nvSpPr>
        <p:spPr>
          <a:xfrm>
            <a:off x="865792" y="5748576"/>
            <a:ext cx="251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id-ID" sz="2400" dirty="0" err="1">
                <a:solidFill>
                  <a:schemeClr val="tx1">
                    <a:lumMod val="85000"/>
                  </a:schemeClr>
                </a:solidFill>
                <a:effectLst/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osiokultural</a:t>
            </a:r>
            <a:endParaRPr lang="en-ID" sz="2400" dirty="0">
              <a:solidFill>
                <a:schemeClr val="tx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526124" y="2952179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Fokus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pijakan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Dibutuhkan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stimulus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Kotak Teks 32">
            <a:extLst>
              <a:ext uri="{FF2B5EF4-FFF2-40B4-BE49-F238E27FC236}">
                <a16:creationId xmlns:a16="http://schemas.microsoft.com/office/drawing/2014/main" id="{D39D0B7D-A7FC-E1A9-95D7-5D6F1590E0BB}"/>
              </a:ext>
            </a:extLst>
          </p:cNvPr>
          <p:cNvSpPr txBox="1"/>
          <p:nvPr/>
        </p:nvSpPr>
        <p:spPr>
          <a:xfrm>
            <a:off x="4526124" y="3876543"/>
            <a:ext cx="748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››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berpikir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berfungsi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F8F888F0-8514-421D-67BB-92E4E9CA5039}"/>
              </a:ext>
            </a:extLst>
          </p:cNvPr>
          <p:cNvSpPr txBox="1"/>
          <p:nvPr/>
        </p:nvSpPr>
        <p:spPr>
          <a:xfrm>
            <a:off x="4523150" y="4552882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›› agar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bepikir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kritis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nalar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problem solving,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sebab-akibat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FA3D872B-3EDB-806A-E570-8420655C9017}"/>
              </a:ext>
            </a:extLst>
          </p:cNvPr>
          <p:cNvSpPr txBox="1"/>
          <p:nvPr/>
        </p:nvSpPr>
        <p:spPr>
          <a:xfrm>
            <a:off x="4546049" y="5443032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PAUD (2 – 4):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dirancang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merangsang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4FE4A3CE-222D-9CE4-4580-4D2F89D2B56B}"/>
              </a:ext>
            </a:extLst>
          </p:cNvPr>
          <p:cNvGrpSpPr/>
          <p:nvPr/>
        </p:nvGrpSpPr>
        <p:grpSpPr>
          <a:xfrm>
            <a:off x="389046" y="-6647526"/>
            <a:ext cx="2390801" cy="5861593"/>
            <a:chOff x="701892" y="761755"/>
            <a:chExt cx="2390801" cy="5861593"/>
          </a:xfrm>
        </p:grpSpPr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1D060960-143A-D484-2A12-89021E69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46" name="Gambar 45">
              <a:extLst>
                <a:ext uri="{FF2B5EF4-FFF2-40B4-BE49-F238E27FC236}">
                  <a16:creationId xmlns:a16="http://schemas.microsoft.com/office/drawing/2014/main" id="{5FB6367F-67B0-A393-751F-0298FAB37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47" name="Panah: Bawah 46">
              <a:extLst>
                <a:ext uri="{FF2B5EF4-FFF2-40B4-BE49-F238E27FC236}">
                  <a16:creationId xmlns:a16="http://schemas.microsoft.com/office/drawing/2014/main" id="{1007F9E7-7593-E355-4F12-BB16CE419E5B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F4EEC21D-7799-3462-44E7-3ED06D279066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71EA0BB4-1A80-45B0-3A01-2EA7CFB47764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Kotak Teks 49">
              <a:extLst>
                <a:ext uri="{FF2B5EF4-FFF2-40B4-BE49-F238E27FC236}">
                  <a16:creationId xmlns:a16="http://schemas.microsoft.com/office/drawing/2014/main" id="{FB46A649-0B15-4FBA-7481-BFABB45ECFAB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02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{7E8675D1-B6E4-43EF-B398-22C97FF74CE3}tf56535239_win32</Template>
  <TotalTime>483</TotalTime>
  <Words>1235</Words>
  <Application>Microsoft Office PowerPoint</Application>
  <PresentationFormat>Layar Lebar</PresentationFormat>
  <Paragraphs>327</Paragraphs>
  <Slides>43</Slides>
  <Notes>14</Notes>
  <HiddenSlides>0</HiddenSlides>
  <MMClips>0</MMClips>
  <ScaleCrop>false</ScaleCrop>
  <HeadingPairs>
    <vt:vector size="6" baseType="variant">
      <vt:variant>
        <vt:lpstr>Font Dipakai</vt:lpstr>
      </vt:variant>
      <vt:variant>
        <vt:i4>11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43</vt:i4>
      </vt:variant>
    </vt:vector>
  </HeadingPairs>
  <TitlesOfParts>
    <vt:vector size="55" baseType="lpstr">
      <vt:lpstr>Aptos</vt:lpstr>
      <vt:lpstr>Arial</vt:lpstr>
      <vt:lpstr>Arial Black</vt:lpstr>
      <vt:lpstr>Calibri</vt:lpstr>
      <vt:lpstr>Franklin Gothic Book</vt:lpstr>
      <vt:lpstr>Franklin Gothic Demi</vt:lpstr>
      <vt:lpstr>Open Sans</vt:lpstr>
      <vt:lpstr>Open Sans bold</vt:lpstr>
      <vt:lpstr>Open Sans ExtraBold</vt:lpstr>
      <vt:lpstr>Times New Roman</vt:lpstr>
      <vt:lpstr>Wingdings 2</vt:lpstr>
      <vt:lpstr>DividendVTI</vt:lpstr>
      <vt:lpstr>PENGENALAN OBJEK UNTUK PEMBELAJARAN ANAK - ANAK</vt:lpstr>
      <vt:lpstr>Outline presentasi</vt:lpstr>
      <vt:lpstr>pendahuluan</vt:lpstr>
      <vt:lpstr>Presentasi PowerPoint</vt:lpstr>
      <vt:lpstr>Rumusan masalah</vt:lpstr>
      <vt:lpstr>batasan</vt:lpstr>
      <vt:lpstr>Presentasi PowerPoint</vt:lpstr>
      <vt:lpstr>Tinjauan pustaka</vt:lpstr>
      <vt:lpstr>Pendidikan usia dini</vt:lpstr>
      <vt:lpstr>Image preprocessing</vt:lpstr>
      <vt:lpstr>Agumentasi</vt:lpstr>
      <vt:lpstr>You look only once</vt:lpstr>
      <vt:lpstr>Yolo versi 8</vt:lpstr>
      <vt:lpstr>roboflow</vt:lpstr>
      <vt:lpstr>Mean average precision</vt:lpstr>
      <vt:lpstr>Skala likert</vt:lpstr>
      <vt:lpstr>Presentasi PowerPoint</vt:lpstr>
      <vt:lpstr>Metode penelitian</vt:lpstr>
      <vt:lpstr>dataset</vt:lpstr>
      <vt:lpstr>Pre-processing</vt:lpstr>
      <vt:lpstr>resize image</vt:lpstr>
      <vt:lpstr>augmentasi</vt:lpstr>
      <vt:lpstr>Data split</vt:lpstr>
      <vt:lpstr>Modeling</vt:lpstr>
      <vt:lpstr>Skenario pengujian</vt:lpstr>
      <vt:lpstr>Pengujian</vt:lpstr>
      <vt:lpstr>pembahasan</vt:lpstr>
      <vt:lpstr>Pengumpulan data</vt:lpstr>
      <vt:lpstr>Pre-processing</vt:lpstr>
      <vt:lpstr>Pre-processing</vt:lpstr>
      <vt:lpstr>Pre-processing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Pengujian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Gabriel Advent</dc:creator>
  <cp:lastModifiedBy>Gabriel Advent</cp:lastModifiedBy>
  <cp:revision>33</cp:revision>
  <dcterms:created xsi:type="dcterms:W3CDTF">2024-05-13T13:20:24Z</dcterms:created>
  <dcterms:modified xsi:type="dcterms:W3CDTF">2024-05-16T16:30:08Z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